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6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7.xml" ContentType="application/vnd.openxmlformats-officedocument.presentationml.tags+xml"/>
  <Override PartName="/ppt/notesSlides/notesSlide12.xml" ContentType="application/vnd.openxmlformats-officedocument.presentationml.notesSlide+xml"/>
  <Override PartName="/ppt/tags/tag8.xml" ContentType="application/vnd.openxmlformats-officedocument.presentationml.tags+xml"/>
  <Override PartName="/ppt/notesSlides/notesSlide13.xml" ContentType="application/vnd.openxmlformats-officedocument.presentationml.notesSlide+xml"/>
  <Override PartName="/ppt/tags/tag9.xml" ContentType="application/vnd.openxmlformats-officedocument.presentationml.tags+xml"/>
  <Override PartName="/ppt/notesSlides/notesSlide14.xml" ContentType="application/vnd.openxmlformats-officedocument.presentationml.notesSlide+xml"/>
  <Override PartName="/ppt/tags/tag10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1.xml" ContentType="application/vnd.openxmlformats-officedocument.presentationml.tags+xml"/>
  <Override PartName="/ppt/notesSlides/notesSlide17.xml" ContentType="application/vnd.openxmlformats-officedocument.presentationml.notesSlide+xml"/>
  <Override PartName="/ppt/tags/tag12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13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47" r:id="rId2"/>
    <p:sldMasterId id="2147483761" r:id="rId3"/>
  </p:sldMasterIdLst>
  <p:notesMasterIdLst>
    <p:notesMasterId r:id="rId25"/>
  </p:notesMasterIdLst>
  <p:handoutMasterIdLst>
    <p:handoutMasterId r:id="rId26"/>
  </p:handoutMasterIdLst>
  <p:sldIdLst>
    <p:sldId id="361" r:id="rId4"/>
    <p:sldId id="360" r:id="rId5"/>
    <p:sldId id="365" r:id="rId6"/>
    <p:sldId id="389" r:id="rId7"/>
    <p:sldId id="390" r:id="rId8"/>
    <p:sldId id="391" r:id="rId9"/>
    <p:sldId id="392" r:id="rId10"/>
    <p:sldId id="393" r:id="rId11"/>
    <p:sldId id="394" r:id="rId12"/>
    <p:sldId id="395" r:id="rId13"/>
    <p:sldId id="366" r:id="rId14"/>
    <p:sldId id="397" r:id="rId15"/>
    <p:sldId id="399" r:id="rId16"/>
    <p:sldId id="398" r:id="rId17"/>
    <p:sldId id="401" r:id="rId18"/>
    <p:sldId id="400" r:id="rId19"/>
    <p:sldId id="402" r:id="rId20"/>
    <p:sldId id="405" r:id="rId21"/>
    <p:sldId id="406" r:id="rId22"/>
    <p:sldId id="404" r:id="rId23"/>
    <p:sldId id="364" r:id="rId24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ppppp 365" initials="O3" lastIdx="0" clrIdx="0">
    <p:extLst>
      <p:ext uri="{19B8F6BF-5375-455C-9EA6-DF929625EA0E}">
        <p15:presenceInfo xmlns:p15="http://schemas.microsoft.com/office/powerpoint/2012/main" userId="0dfb8ab1-250a-4013-8193-cd3da728557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000000"/>
    <a:srgbClr val="FFFFFF"/>
    <a:srgbClr val="DB07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0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00" y="4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29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gs" Target="tags/tag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3F22-B8D7-4E16-84CD-F7F5C45396FA}" type="datetimeFigureOut">
              <a:rPr lang="zh-CN" altLang="en-US" smtClean="0"/>
              <a:t>2018/8/30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87B54-31A2-4D9A-A623-1A936A2C61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685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4A891-F9A3-44B5-B733-09602E748DCB}" type="datetimeFigureOut">
              <a:rPr lang="zh-CN" altLang="en-US" smtClean="0"/>
              <a:t>2018/8/30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F1ADB-5708-424B-B98F-4FE8806552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2469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>
                <a:solidFill>
                  <a:prstClr val="black"/>
                </a:solidFill>
                <a:latin typeface="等线"/>
              </a:rPr>
              <a:pPr/>
              <a:t>1</a:t>
            </a:fld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40964703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696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>
                <a:solidFill>
                  <a:prstClr val="black"/>
                </a:solidFill>
                <a:latin typeface="等线" panose="020F0502020204030204"/>
                <a:ea typeface="等线" panose="02010600030101010101" charset="-122"/>
              </a:rPr>
              <a:pPr/>
              <a:t>11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36948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47192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3123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0631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754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>
                <a:solidFill>
                  <a:prstClr val="black"/>
                </a:solidFill>
                <a:latin typeface="等线" panose="020F0502020204030204"/>
                <a:ea typeface="等线" panose="02010600030101010101" charset="-122"/>
              </a:rPr>
              <a:pPr/>
              <a:t>16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46983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16638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2780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>
                <a:solidFill>
                  <a:prstClr val="black"/>
                </a:solidFill>
                <a:latin typeface="等线" panose="020F0502020204030204"/>
                <a:ea typeface="等线" panose="02010600030101010101" charset="-122"/>
              </a:rPr>
              <a:pPr/>
              <a:t>19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2249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F1ADB-5708-424B-B98F-4FE8806552F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9714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09626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>
                <a:solidFill>
                  <a:prstClr val="black"/>
                </a:solidFill>
                <a:latin typeface="等线"/>
              </a:rPr>
              <a:pPr/>
              <a:t>21</a:t>
            </a:fld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313565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>
                <a:solidFill>
                  <a:prstClr val="black"/>
                </a:solidFill>
                <a:latin typeface="等线" panose="020F0502020204030204"/>
                <a:ea typeface="等线" panose="02010600030101010101" charset="-122"/>
              </a:rPr>
              <a:pPr/>
              <a:t>3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01492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9972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>
                <a:solidFill>
                  <a:prstClr val="black"/>
                </a:solidFill>
                <a:latin typeface="等线" panose="020F0502020204030204"/>
                <a:ea typeface="等线" panose="02010600030101010101" charset="-122"/>
              </a:rPr>
              <a:pPr/>
              <a:t>5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0475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4217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3397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4413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>
                <a:solidFill>
                  <a:prstClr val="black"/>
                </a:solidFill>
                <a:latin typeface="等线" panose="020F0502020204030204"/>
                <a:ea typeface="等线" panose="02010600030101010101" charset="-122"/>
              </a:rPr>
              <a:pPr/>
              <a:t>9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69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0106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1494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2113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89878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86296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82714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5129888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20750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8358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5974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12057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2" y="2130429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2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7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2058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994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6" y="4406902"/>
            <a:ext cx="10363200" cy="1362075"/>
          </a:xfrm>
        </p:spPr>
        <p:txBody>
          <a:bodyPr anchor="t"/>
          <a:lstStyle>
            <a:lvl1pPr algn="l">
              <a:defRPr sz="539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6" y="2906714"/>
            <a:ext cx="10363200" cy="1500187"/>
          </a:xfrm>
        </p:spPr>
        <p:txBody>
          <a:bodyPr anchor="b"/>
          <a:lstStyle>
            <a:lvl1pPr marL="0" indent="0">
              <a:buNone/>
              <a:defRPr sz="2699">
                <a:solidFill>
                  <a:schemeClr val="tx1">
                    <a:tint val="75000"/>
                  </a:schemeClr>
                </a:solidFill>
              </a:defRPr>
            </a:lvl1pPr>
            <a:lvl2pPr marL="60946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26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38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85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31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77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24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70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265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7736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2" y="1600202"/>
            <a:ext cx="5384800" cy="4525963"/>
          </a:xfrm>
        </p:spPr>
        <p:txBody>
          <a:bodyPr/>
          <a:lstStyle>
            <a:lvl1pPr>
              <a:defRPr sz="3799"/>
            </a:lvl1pPr>
            <a:lvl2pPr>
              <a:defRPr sz="3199"/>
            </a:lvl2pPr>
            <a:lvl3pPr>
              <a:defRPr sz="2699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1" y="1600202"/>
            <a:ext cx="5384800" cy="4525963"/>
          </a:xfrm>
        </p:spPr>
        <p:txBody>
          <a:bodyPr/>
          <a:lstStyle>
            <a:lvl1pPr>
              <a:defRPr sz="3799"/>
            </a:lvl1pPr>
            <a:lvl2pPr>
              <a:defRPr sz="3199"/>
            </a:lvl2pPr>
            <a:lvl3pPr>
              <a:defRPr sz="2699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45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1535114"/>
            <a:ext cx="5386917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63" indent="0">
              <a:buNone/>
              <a:defRPr sz="2699" b="1"/>
            </a:lvl2pPr>
            <a:lvl3pPr marL="1218926" indent="0">
              <a:buNone/>
              <a:defRPr sz="2400" b="1"/>
            </a:lvl3pPr>
            <a:lvl4pPr marL="1828388" indent="0">
              <a:buNone/>
              <a:defRPr sz="2200" b="1"/>
            </a:lvl4pPr>
            <a:lvl5pPr marL="2437851" indent="0">
              <a:buNone/>
              <a:defRPr sz="2200" b="1"/>
            </a:lvl5pPr>
            <a:lvl6pPr marL="3047314" indent="0">
              <a:buNone/>
              <a:defRPr sz="2200" b="1"/>
            </a:lvl6pPr>
            <a:lvl7pPr marL="3656777" indent="0">
              <a:buNone/>
              <a:defRPr sz="2200" b="1"/>
            </a:lvl7pPr>
            <a:lvl8pPr marL="4266240" indent="0">
              <a:buNone/>
              <a:defRPr sz="2200" b="1"/>
            </a:lvl8pPr>
            <a:lvl9pPr marL="4875703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1" y="2174877"/>
            <a:ext cx="5386917" cy="3951288"/>
          </a:xfrm>
        </p:spPr>
        <p:txBody>
          <a:bodyPr/>
          <a:lstStyle>
            <a:lvl1pPr>
              <a:defRPr sz="3199"/>
            </a:lvl1pPr>
            <a:lvl2pPr>
              <a:defRPr sz="2699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3" y="1535114"/>
            <a:ext cx="5389033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63" indent="0">
              <a:buNone/>
              <a:defRPr sz="2699" b="1"/>
            </a:lvl2pPr>
            <a:lvl3pPr marL="1218926" indent="0">
              <a:buNone/>
              <a:defRPr sz="2400" b="1"/>
            </a:lvl3pPr>
            <a:lvl4pPr marL="1828388" indent="0">
              <a:buNone/>
              <a:defRPr sz="2200" b="1"/>
            </a:lvl4pPr>
            <a:lvl5pPr marL="2437851" indent="0">
              <a:buNone/>
              <a:defRPr sz="2200" b="1"/>
            </a:lvl5pPr>
            <a:lvl6pPr marL="3047314" indent="0">
              <a:buNone/>
              <a:defRPr sz="2200" b="1"/>
            </a:lvl6pPr>
            <a:lvl7pPr marL="3656777" indent="0">
              <a:buNone/>
              <a:defRPr sz="2200" b="1"/>
            </a:lvl7pPr>
            <a:lvl8pPr marL="4266240" indent="0">
              <a:buNone/>
              <a:defRPr sz="2200" b="1"/>
            </a:lvl8pPr>
            <a:lvl9pPr marL="4875703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3" y="2174877"/>
            <a:ext cx="5389033" cy="3951288"/>
          </a:xfrm>
        </p:spPr>
        <p:txBody>
          <a:bodyPr/>
          <a:lstStyle>
            <a:lvl1pPr>
              <a:defRPr sz="3199"/>
            </a:lvl1pPr>
            <a:lvl2pPr>
              <a:defRPr sz="2699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4562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9860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34" y="1031258"/>
            <a:ext cx="9912734" cy="4289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5" tIns="45707" rIns="91415" bIns="45707" rtlCol="0" anchor="ctr"/>
          <a:lstStyle/>
          <a:p>
            <a:pPr algn="ctr">
              <a:defRPr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57" y="6451899"/>
            <a:ext cx="391889" cy="2201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5" tIns="45707" rIns="91415" bIns="45707" rtlCol="0" anchor="ctr"/>
          <a:lstStyle/>
          <a:p>
            <a:pPr algn="ctr">
              <a:defRPr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1" y="6396227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3375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69388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1"/>
          </a:xfrm>
        </p:spPr>
        <p:txBody>
          <a:bodyPr anchor="b"/>
          <a:lstStyle>
            <a:lvl1pPr algn="l">
              <a:defRPr sz="269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4" y="273054"/>
            <a:ext cx="6815667" cy="5853113"/>
          </a:xfrm>
        </p:spPr>
        <p:txBody>
          <a:bodyPr/>
          <a:lstStyle>
            <a:lvl1pPr>
              <a:defRPr sz="4299"/>
            </a:lvl1pPr>
            <a:lvl2pPr>
              <a:defRPr sz="3799"/>
            </a:lvl2pPr>
            <a:lvl3pPr>
              <a:defRPr sz="3199"/>
            </a:lvl3pPr>
            <a:lvl4pPr>
              <a:defRPr sz="2699"/>
            </a:lvl4pPr>
            <a:lvl5pPr>
              <a:defRPr sz="2699"/>
            </a:lvl5pPr>
            <a:lvl6pPr>
              <a:defRPr sz="2699"/>
            </a:lvl6pPr>
            <a:lvl7pPr>
              <a:defRPr sz="2699"/>
            </a:lvl7pPr>
            <a:lvl8pPr>
              <a:defRPr sz="2699"/>
            </a:lvl8pPr>
            <a:lvl9pPr>
              <a:defRPr sz="26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5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63" indent="0">
              <a:buNone/>
              <a:defRPr sz="1600"/>
            </a:lvl2pPr>
            <a:lvl3pPr marL="1218926" indent="0">
              <a:buNone/>
              <a:defRPr sz="1400"/>
            </a:lvl3pPr>
            <a:lvl4pPr marL="1828388" indent="0">
              <a:buNone/>
              <a:defRPr sz="1200"/>
            </a:lvl4pPr>
            <a:lvl5pPr marL="2437851" indent="0">
              <a:buNone/>
              <a:defRPr sz="1200"/>
            </a:lvl5pPr>
            <a:lvl6pPr marL="3047314" indent="0">
              <a:buNone/>
              <a:defRPr sz="1200"/>
            </a:lvl6pPr>
            <a:lvl7pPr marL="3656777" indent="0">
              <a:buNone/>
              <a:defRPr sz="1200"/>
            </a:lvl7pPr>
            <a:lvl8pPr marL="4266240" indent="0">
              <a:buNone/>
              <a:defRPr sz="1200"/>
            </a:lvl8pPr>
            <a:lvl9pPr marL="4875703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5122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269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7"/>
            <a:ext cx="7315200" cy="4114800"/>
          </a:xfrm>
        </p:spPr>
        <p:txBody>
          <a:bodyPr/>
          <a:lstStyle>
            <a:lvl1pPr marL="0" indent="0">
              <a:buNone/>
              <a:defRPr sz="4299"/>
            </a:lvl1pPr>
            <a:lvl2pPr marL="609463" indent="0">
              <a:buNone/>
              <a:defRPr sz="3799"/>
            </a:lvl2pPr>
            <a:lvl3pPr marL="1218926" indent="0">
              <a:buNone/>
              <a:defRPr sz="3199"/>
            </a:lvl3pPr>
            <a:lvl4pPr marL="1828388" indent="0">
              <a:buNone/>
              <a:defRPr sz="2699"/>
            </a:lvl4pPr>
            <a:lvl5pPr marL="2437851" indent="0">
              <a:buNone/>
              <a:defRPr sz="2699"/>
            </a:lvl5pPr>
            <a:lvl6pPr marL="3047314" indent="0">
              <a:buNone/>
              <a:defRPr sz="2699"/>
            </a:lvl6pPr>
            <a:lvl7pPr marL="3656777" indent="0">
              <a:buNone/>
              <a:defRPr sz="2699"/>
            </a:lvl7pPr>
            <a:lvl8pPr marL="4266240" indent="0">
              <a:buNone/>
              <a:defRPr sz="2699"/>
            </a:lvl8pPr>
            <a:lvl9pPr marL="4875703" indent="0">
              <a:buNone/>
              <a:defRPr sz="2699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1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63" indent="0">
              <a:buNone/>
              <a:defRPr sz="1600"/>
            </a:lvl2pPr>
            <a:lvl3pPr marL="1218926" indent="0">
              <a:buNone/>
              <a:defRPr sz="1400"/>
            </a:lvl3pPr>
            <a:lvl4pPr marL="1828388" indent="0">
              <a:buNone/>
              <a:defRPr sz="1200"/>
            </a:lvl4pPr>
            <a:lvl5pPr marL="2437851" indent="0">
              <a:buNone/>
              <a:defRPr sz="1200"/>
            </a:lvl5pPr>
            <a:lvl6pPr marL="3047314" indent="0">
              <a:buNone/>
              <a:defRPr sz="1200"/>
            </a:lvl6pPr>
            <a:lvl7pPr marL="3656777" indent="0">
              <a:buNone/>
              <a:defRPr sz="1200"/>
            </a:lvl7pPr>
            <a:lvl8pPr marL="4266240" indent="0">
              <a:buNone/>
              <a:defRPr sz="1200"/>
            </a:lvl8pPr>
            <a:lvl9pPr marL="4875703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3856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55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2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1320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565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31857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AF10EB9-6128-410B-9DF8-812A52D58D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381714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018CA6F-836C-45E9-B765-E98EBFE51A33}"/>
              </a:ext>
            </a:extLst>
          </p:cNvPr>
          <p:cNvSpPr/>
          <p:nvPr userDrawn="1"/>
        </p:nvSpPr>
        <p:spPr>
          <a:xfrm>
            <a:off x="3060700" y="4343400"/>
            <a:ext cx="1981200" cy="1536700"/>
          </a:xfrm>
          <a:prstGeom prst="rect">
            <a:avLst/>
          </a:prstGeom>
          <a:solidFill>
            <a:srgbClr val="FE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41C4C46-4B4C-4FB9-9CAB-414B66DE42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65" t="69630"/>
          <a:stretch/>
        </p:blipFill>
        <p:spPr>
          <a:xfrm>
            <a:off x="6544128" y="2971644"/>
            <a:ext cx="5986498" cy="428021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7ADB9526-FBB9-4698-A097-D5F6A0CD6014}"/>
              </a:ext>
            </a:extLst>
          </p:cNvPr>
          <p:cNvSpPr/>
          <p:nvPr userDrawn="1"/>
        </p:nvSpPr>
        <p:spPr>
          <a:xfrm>
            <a:off x="3802743" y="5515429"/>
            <a:ext cx="1364343" cy="1342571"/>
          </a:xfrm>
          <a:prstGeom prst="ellipse">
            <a:avLst/>
          </a:prstGeom>
          <a:solidFill>
            <a:srgbClr val="FE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424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5000">
        <p14:honeycomb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768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5000">
        <p14:honeycomb/>
      </p:transition>
    </mc:Choice>
    <mc:Fallback xmlns="">
      <p:transition spd="slow" advClick="0" advTm="5000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3267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 advClick="0" advTm="5000">
        <p14:glitter pattern="hexagon"/>
      </p:transition>
    </mc:Choice>
    <mc:Fallback xmlns="">
      <p:transition spd="slow" advClick="0" advTm="5000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F333582-C309-48F2-AE62-F82298D04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341" y="2970893"/>
            <a:ext cx="5210175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95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5007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6910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7895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flip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77792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2018/8/30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7498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2018/8/30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7552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2018/8/30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8750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2018/8/30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7663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2018/8/30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6978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2018/8/30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5126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834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  <p:sldLayoutId id="2147483718" r:id="rId13"/>
    <p:sldLayoutId id="2147483746" r:id="rId14"/>
    <p:sldLayoutId id="2147483721" r:id="rId15"/>
    <p:sldLayoutId id="2147483731" r:id="rId16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274640"/>
            <a:ext cx="10972800" cy="114300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1600202"/>
            <a:ext cx="10972800" cy="4525963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1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8/30/18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2" y="6356353"/>
            <a:ext cx="3860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095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</p:sldLayoutIdLst>
  <p:hf hdr="0" ftr="0" dt="0"/>
  <p:txStyles>
    <p:titleStyle>
      <a:lvl1pPr algn="ctr" defTabSz="1218926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98" indent="-457098" algn="l" defTabSz="1218926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377" indent="-380914" algn="l" defTabSz="1218926" rtl="0" eaLnBrk="1" latinLnBrk="0" hangingPunct="1">
        <a:spcBef>
          <a:spcPct val="20000"/>
        </a:spcBef>
        <a:buFont typeface="Arial" pitchFamily="34" charset="0"/>
        <a:buChar char="–"/>
        <a:defRPr sz="3799" kern="1200">
          <a:solidFill>
            <a:schemeClr val="tx1"/>
          </a:solidFill>
          <a:latin typeface="+mn-lt"/>
          <a:ea typeface="+mn-ea"/>
          <a:cs typeface="+mn-cs"/>
        </a:defRPr>
      </a:lvl2pPr>
      <a:lvl3pPr marL="1523657" indent="-304731" algn="l" defTabSz="1218926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120" indent="-304731" algn="l" defTabSz="1218926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2582" indent="-304731" algn="l" defTabSz="1218926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045" indent="-304731" algn="l" defTabSz="1218926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1509" indent="-304731" algn="l" defTabSz="1218926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0972" indent="-304731" algn="l" defTabSz="1218926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0434" indent="-304731" algn="l" defTabSz="1218926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2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63" algn="l" defTabSz="121892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26" algn="l" defTabSz="121892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388" algn="l" defTabSz="121892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851" algn="l" defTabSz="121892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14" algn="l" defTabSz="121892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777" algn="l" defTabSz="121892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240" algn="l" defTabSz="121892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703" algn="l" defTabSz="121892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144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83" r:id="rId8"/>
  </p:sldLayoutIdLst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6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7.xml"/><Relationship Id="rId6" Type="http://schemas.openxmlformats.org/officeDocument/2006/relationships/hyperlink" Target="https://flutterchina.club/widgets/layout/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8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9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0.xml"/><Relationship Id="rId6" Type="http://schemas.openxmlformats.org/officeDocument/2006/relationships/hyperlink" Target="https://flutter.io/technical-overview/#everythings-a-widget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1.xml"/><Relationship Id="rId6" Type="http://schemas.openxmlformats.org/officeDocument/2006/relationships/hyperlink" Target="https://www.jianshu.com/p/26b252776c4e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2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pub.dartlang.org/packages/firebase_admob" TargetMode="External"/><Relationship Id="rId13" Type="http://schemas.openxmlformats.org/officeDocument/2006/relationships/hyperlink" Target="https://pub.dartlang.org/packages/firebase_storage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s://pub.dartlang.org/flutter/packages?q=firebase" TargetMode="External"/><Relationship Id="rId12" Type="http://schemas.openxmlformats.org/officeDocument/2006/relationships/hyperlink" Target="https://pub.dartlang.org/packages/firebase_databas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3.xml"/><Relationship Id="rId6" Type="http://schemas.openxmlformats.org/officeDocument/2006/relationships/hyperlink" Target="https://pub.dartlang.org/packages/flutter_facebook_login" TargetMode="External"/><Relationship Id="rId11" Type="http://schemas.openxmlformats.org/officeDocument/2006/relationships/hyperlink" Target="https://pub.dartlang.org/packages/firebase_core" TargetMode="External"/><Relationship Id="rId5" Type="http://schemas.openxmlformats.org/officeDocument/2006/relationships/hyperlink" Target="https://pub.dartlang.org/packages/image_picker" TargetMode="External"/><Relationship Id="rId15" Type="http://schemas.openxmlformats.org/officeDocument/2006/relationships/hyperlink" Target="https://pub.dartlang.org/packages/cloud_firestore" TargetMode="External"/><Relationship Id="rId10" Type="http://schemas.openxmlformats.org/officeDocument/2006/relationships/hyperlink" Target="https://pub.dartlang.org/packages/firebase_auth" TargetMode="External"/><Relationship Id="rId4" Type="http://schemas.openxmlformats.org/officeDocument/2006/relationships/hyperlink" Target="https://pub.dartlang.org/packages/location" TargetMode="External"/><Relationship Id="rId9" Type="http://schemas.openxmlformats.org/officeDocument/2006/relationships/hyperlink" Target="https://pub.dartlang.org/packages/firebase_analytics" TargetMode="External"/><Relationship Id="rId14" Type="http://schemas.openxmlformats.org/officeDocument/2006/relationships/hyperlink" Target="https://pub.dartlang.org/packages/firebase_messagi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3.xml"/><Relationship Id="rId6" Type="http://schemas.openxmlformats.org/officeDocument/2006/relationships/hyperlink" Target="https://github.com/tekartik/sqflite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6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3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4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5.x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3.xml"/><Relationship Id="rId4" Type="http://schemas.openxmlformats.org/officeDocument/2006/relationships/hyperlink" Target="https://www.jianshu.com/p/fee38f29e3f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29047E-BBCF-4530-A962-3F3E8B9498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7592" cy="685552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4F8AC944-F46E-4D68-85F1-4D7D527782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766" y="277547"/>
            <a:ext cx="1552781" cy="137361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28DD497-EC1F-614F-9364-2B2930CE4BA6}"/>
              </a:ext>
            </a:extLst>
          </p:cNvPr>
          <p:cNvSpPr txBox="1"/>
          <p:nvPr/>
        </p:nvSpPr>
        <p:spPr>
          <a:xfrm>
            <a:off x="4239795" y="1229577"/>
            <a:ext cx="34189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9600" b="1" dirty="0">
                <a:solidFill>
                  <a:srgbClr val="C00000"/>
                </a:solidFill>
              </a:rPr>
              <a:t>flutter</a:t>
            </a:r>
            <a:endParaRPr kumimoji="1" lang="zh-CN" altLang="en-US" sz="9600" b="1" dirty="0">
              <a:solidFill>
                <a:srgbClr val="C00000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C9FAE6-8FA1-C54D-A0D1-516E4CBC84FF}"/>
              </a:ext>
            </a:extLst>
          </p:cNvPr>
          <p:cNvSpPr txBox="1"/>
          <p:nvPr/>
        </p:nvSpPr>
        <p:spPr>
          <a:xfrm>
            <a:off x="4927340" y="2799003"/>
            <a:ext cx="5471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Heiti SC Medium" pitchFamily="2" charset="-128"/>
                <a:ea typeface="Heiti SC Medium" pitchFamily="2" charset="-128"/>
              </a:rPr>
              <a:t>谷歌开源的跨平台</a:t>
            </a:r>
            <a:r>
              <a:rPr lang="en" altLang="zh-CN" sz="3200" dirty="0">
                <a:latin typeface="Heiti SC Medium" pitchFamily="2" charset="-128"/>
                <a:ea typeface="Heiti SC Medium" pitchFamily="2" charset="-128"/>
              </a:rPr>
              <a:t>UI</a:t>
            </a:r>
            <a:r>
              <a:rPr lang="zh-CN" altLang="en-US" sz="3200" dirty="0">
                <a:latin typeface="Heiti SC Medium" pitchFamily="2" charset="-128"/>
                <a:ea typeface="Heiti SC Medium" pitchFamily="2" charset="-128"/>
              </a:rPr>
              <a:t>开发框架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1FF2C89-35C8-3841-92C9-C243A23BC7AF}"/>
              </a:ext>
            </a:extLst>
          </p:cNvPr>
          <p:cNvSpPr txBox="1"/>
          <p:nvPr/>
        </p:nvSpPr>
        <p:spPr>
          <a:xfrm>
            <a:off x="6622017" y="4195138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交流者：殷继宁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9793AC3-72F7-EF4E-ADA7-9A0690DA81BC}"/>
              </a:ext>
            </a:extLst>
          </p:cNvPr>
          <p:cNvSpPr txBox="1"/>
          <p:nvPr/>
        </p:nvSpPr>
        <p:spPr>
          <a:xfrm>
            <a:off x="6622017" y="5041289"/>
            <a:ext cx="3720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交流时间：</a:t>
            </a:r>
            <a:r>
              <a:rPr kumimoji="1" lang="en-US" altLang="zh-CN" sz="2800" dirty="0"/>
              <a:t>2018/08/27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5227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1000">
        <p14:ripple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6" b="13913"/>
          <a:stretch/>
        </p:blipFill>
        <p:spPr bwMode="auto">
          <a:xfrm>
            <a:off x="9728366" y="3837604"/>
            <a:ext cx="2463634" cy="3021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7" name="组合 16"/>
          <p:cNvGrpSpPr/>
          <p:nvPr/>
        </p:nvGrpSpPr>
        <p:grpSpPr>
          <a:xfrm>
            <a:off x="226288" y="302526"/>
            <a:ext cx="6638732" cy="1006136"/>
            <a:chOff x="226288" y="207933"/>
            <a:chExt cx="6638732" cy="1006136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9" name="文本框 18"/>
            <p:cNvSpPr txBox="1"/>
            <p:nvPr/>
          </p:nvSpPr>
          <p:spPr>
            <a:xfrm>
              <a:off x="537410" y="446334"/>
              <a:ext cx="546322" cy="458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叁</a:t>
              </a:r>
            </a:p>
          </p:txBody>
        </p:sp>
        <p:sp>
          <p:nvSpPr>
            <p:cNvPr id="2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None/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快速书写</a:t>
              </a: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BCED5CCB-AC93-7A46-8D52-07ACD73D8EFA}"/>
              </a:ext>
            </a:extLst>
          </p:cNvPr>
          <p:cNvSpPr txBox="1"/>
          <p:nvPr/>
        </p:nvSpPr>
        <p:spPr>
          <a:xfrm>
            <a:off x="1994281" y="1642678"/>
            <a:ext cx="3365152" cy="42030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Widgets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布局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动态添加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Widget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动画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自定义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widget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与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widget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透明度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Bar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跳转与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ListView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异步线程与网络请求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手势检测及触摸事件处理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集成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Native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与访问本地功能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数据库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5878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5">
            <a:extLst>
              <a:ext uri="{FF2B5EF4-FFF2-40B4-BE49-F238E27FC236}">
                <a16:creationId xmlns:a16="http://schemas.microsoft.com/office/drawing/2014/main" id="{70529095-5966-4101-A115-899590F96AE7}"/>
              </a:ext>
            </a:extLst>
          </p:cNvPr>
          <p:cNvSpPr/>
          <p:nvPr/>
        </p:nvSpPr>
        <p:spPr>
          <a:xfrm>
            <a:off x="1109662" y="2375996"/>
            <a:ext cx="7457563" cy="114223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indent="457200">
              <a:lnSpc>
                <a:spcPct val="130000"/>
              </a:lnSpc>
              <a:spcBef>
                <a:spcPct val="0"/>
              </a:spcBef>
              <a:buNone/>
            </a:pPr>
            <a:r>
              <a:rPr lang="en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iOS 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中的 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V</a:t>
            </a:r>
            <a:r>
              <a:rPr lang="en" altLang="zh-CN" sz="1800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iew</a:t>
            </a:r>
            <a:r>
              <a:rPr lang="en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 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在改变时并不会被重新创建，</a:t>
            </a:r>
            <a:r>
              <a:rPr lang="en-US" altLang="zh-CN" sz="1800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setNeedsDisplay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()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后才会被重新绘制。在</a:t>
            </a:r>
            <a:r>
              <a:rPr lang="en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Android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上</a:t>
            </a:r>
            <a:r>
              <a:rPr lang="en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View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绘制结束后，就不会重绘，直到调用</a:t>
            </a:r>
            <a:r>
              <a:rPr lang="en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invalidate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时才会重绘</a:t>
            </a:r>
            <a:endParaRPr lang="zh-CN" altLang="en-US" sz="18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" name="组合 6">
            <a:extLst>
              <a:ext uri="{FF2B5EF4-FFF2-40B4-BE49-F238E27FC236}">
                <a16:creationId xmlns:a16="http://schemas.microsoft.com/office/drawing/2014/main" id="{1E1B1872-E327-467E-8C53-46E96EB4784B}"/>
              </a:ext>
            </a:extLst>
          </p:cNvPr>
          <p:cNvGrpSpPr/>
          <p:nvPr/>
        </p:nvGrpSpPr>
        <p:grpSpPr>
          <a:xfrm>
            <a:off x="1083732" y="1457679"/>
            <a:ext cx="3789363" cy="955675"/>
            <a:chOff x="0" y="0"/>
            <a:chExt cx="3788756" cy="955148"/>
          </a:xfrm>
        </p:grpSpPr>
        <p:pic>
          <p:nvPicPr>
            <p:cNvPr id="4" name="图片 7">
              <a:extLst>
                <a:ext uri="{FF2B5EF4-FFF2-40B4-BE49-F238E27FC236}">
                  <a16:creationId xmlns:a16="http://schemas.microsoft.com/office/drawing/2014/main" id="{96846559-19BD-4634-9C4B-21535F086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3788756" cy="955148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5" name="文本框 8">
              <a:extLst>
                <a:ext uri="{FF2B5EF4-FFF2-40B4-BE49-F238E27FC236}">
                  <a16:creationId xmlns:a16="http://schemas.microsoft.com/office/drawing/2014/main" id="{2E29DAC1-CAA5-4E6E-8CB1-F490BC3038EE}"/>
                </a:ext>
              </a:extLst>
            </p:cNvPr>
            <p:cNvSpPr txBox="1"/>
            <p:nvPr/>
          </p:nvSpPr>
          <p:spPr>
            <a:xfrm>
              <a:off x="384577" y="180329"/>
              <a:ext cx="1657350" cy="43141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800" b="1" dirty="0">
                  <a:solidFill>
                    <a:srgbClr val="FFFFFF"/>
                  </a:solidFill>
                  <a:cs typeface="+mn-ea"/>
                  <a:sym typeface="+mn-lt"/>
                </a:rPr>
                <a:t>iOS</a:t>
              </a:r>
              <a:r>
                <a:rPr lang="zh-CN" altLang="en-US" sz="1800" b="1" dirty="0">
                  <a:solidFill>
                    <a:srgbClr val="FFFFFF"/>
                  </a:solidFill>
                  <a:cs typeface="+mn-ea"/>
                  <a:sym typeface="+mn-lt"/>
                </a:rPr>
                <a:t>与</a:t>
              </a:r>
              <a:r>
                <a:rPr lang="en-US" altLang="zh-CN" sz="1800" b="1" dirty="0">
                  <a:solidFill>
                    <a:srgbClr val="FFFFFF"/>
                  </a:solidFill>
                  <a:cs typeface="+mn-ea"/>
                  <a:sym typeface="+mn-lt"/>
                </a:rPr>
                <a:t>android</a:t>
              </a:r>
              <a:endParaRPr lang="zh-CN" altLang="en-US" sz="18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3B328806-30F7-4E47-8C1E-E3CB8663688F}"/>
              </a:ext>
            </a:extLst>
          </p:cNvPr>
          <p:cNvSpPr/>
          <p:nvPr/>
        </p:nvSpPr>
        <p:spPr>
          <a:xfrm>
            <a:off x="1083732" y="4725677"/>
            <a:ext cx="5565775" cy="1142236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indent="0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         在</a:t>
            </a:r>
            <a:r>
              <a:rPr lang="en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Flutter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中</a:t>
            </a:r>
            <a:r>
              <a:rPr lang="en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Widget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是不可变的，不会直接更新，而必须使用</a:t>
            </a:r>
            <a:r>
              <a:rPr lang="en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Widget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的状态。</a:t>
            </a:r>
            <a:r>
              <a:rPr lang="en" altLang="zh-CN" sz="1800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StatefulWidget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 可刷新状态，</a:t>
            </a:r>
            <a:r>
              <a:rPr lang="en" altLang="zh-CN" sz="1800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StatelessWidget</a:t>
            </a:r>
            <a:r>
              <a:rPr lang="zh-CN" altLang="en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不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rPr>
              <a:t>可刷新状态</a:t>
            </a:r>
            <a:endParaRPr lang="zh-CN" altLang="en-US" sz="18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D1BA943A-2B50-4171-A2EF-FED5E536CE3B}"/>
              </a:ext>
            </a:extLst>
          </p:cNvPr>
          <p:cNvGrpSpPr/>
          <p:nvPr/>
        </p:nvGrpSpPr>
        <p:grpSpPr>
          <a:xfrm>
            <a:off x="1083732" y="3770002"/>
            <a:ext cx="3789363" cy="955675"/>
            <a:chOff x="0" y="0"/>
            <a:chExt cx="3788756" cy="955148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90F85FA7-D937-4F0F-95F5-F140F45520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3788756" cy="955148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BC5CF63-C01F-4503-B623-8551B31D85AE}"/>
                </a:ext>
              </a:extLst>
            </p:cNvPr>
            <p:cNvSpPr txBox="1"/>
            <p:nvPr/>
          </p:nvSpPr>
          <p:spPr>
            <a:xfrm>
              <a:off x="384577" y="180329"/>
              <a:ext cx="1657350" cy="4218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800" b="1" dirty="0">
                  <a:solidFill>
                    <a:srgbClr val="FFFFFF"/>
                  </a:solidFill>
                  <a:cs typeface="+mn-ea"/>
                  <a:sym typeface="+mn-lt"/>
                </a:rPr>
                <a:t>Flutter</a:t>
              </a:r>
              <a:endParaRPr lang="zh-CN" altLang="en-US" sz="18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26288" y="207933"/>
            <a:ext cx="6638732" cy="1006136"/>
            <a:chOff x="226288" y="207933"/>
            <a:chExt cx="6638732" cy="100613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537410" y="446334"/>
              <a:ext cx="546322" cy="458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三</a:t>
              </a:r>
            </a:p>
          </p:txBody>
        </p:sp>
        <p:sp>
          <p:nvSpPr>
            <p:cNvPr id="1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Flutter--Widget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6829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6" b="13913"/>
          <a:stretch/>
        </p:blipFill>
        <p:spPr bwMode="auto">
          <a:xfrm>
            <a:off x="9728366" y="3837604"/>
            <a:ext cx="2463634" cy="3021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7" name="组合 16"/>
          <p:cNvGrpSpPr/>
          <p:nvPr/>
        </p:nvGrpSpPr>
        <p:grpSpPr>
          <a:xfrm>
            <a:off x="226288" y="302526"/>
            <a:ext cx="6638732" cy="1006136"/>
            <a:chOff x="226288" y="207933"/>
            <a:chExt cx="6638732" cy="1006136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9" name="文本框 18"/>
            <p:cNvSpPr txBox="1"/>
            <p:nvPr/>
          </p:nvSpPr>
          <p:spPr>
            <a:xfrm>
              <a:off x="537410" y="446334"/>
              <a:ext cx="546322" cy="458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叁</a:t>
              </a:r>
            </a:p>
          </p:txBody>
        </p:sp>
        <p:sp>
          <p:nvSpPr>
            <p:cNvPr id="2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Flutter—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布局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5EE9BA3-1F60-284D-BA10-3A0DAE0E0548}"/>
              </a:ext>
            </a:extLst>
          </p:cNvPr>
          <p:cNvSpPr txBox="1"/>
          <p:nvPr/>
        </p:nvSpPr>
        <p:spPr>
          <a:xfrm>
            <a:off x="813375" y="1384579"/>
            <a:ext cx="9146552" cy="419435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Flutter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没有</a:t>
            </a: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frame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概念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hlinkClick r:id="rId6"/>
              </a:rPr>
              <a:t>布局方式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基本用的都是约束，常用的有一下几种</a:t>
            </a:r>
            <a:endParaRPr kumimoji="1" lang="en-US" altLang="zh-CN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kumimoji="1" lang="en-US" altLang="zh-CN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Padding</a:t>
            </a:r>
          </a:p>
          <a:p>
            <a:pPr>
              <a:lnSpc>
                <a:spcPct val="120000"/>
              </a:lnSpc>
            </a:pP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Center</a:t>
            </a:r>
          </a:p>
          <a:p>
            <a:pPr>
              <a:lnSpc>
                <a:spcPct val="120000"/>
              </a:lnSpc>
            </a:pP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Row/Column</a:t>
            </a:r>
          </a:p>
          <a:p>
            <a:pPr>
              <a:lnSpc>
                <a:spcPct val="120000"/>
              </a:lnSpc>
            </a:pP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Stack</a:t>
            </a:r>
          </a:p>
          <a:p>
            <a:pPr>
              <a:lnSpc>
                <a:spcPct val="120000"/>
              </a:lnSpc>
            </a:pPr>
            <a:r>
              <a:rPr kumimoji="1" lang="en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Positioned</a:t>
            </a:r>
            <a:endParaRPr kumimoji="1" lang="en-US" altLang="zh-CN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5971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4F560240-E7C2-4E44-A275-01C68E64E226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829" y="2873829"/>
            <a:ext cx="3984171" cy="3984171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243AF0CA-F9DD-CB40-B994-39E8748B8C7B}"/>
              </a:ext>
            </a:extLst>
          </p:cNvPr>
          <p:cNvGrpSpPr/>
          <p:nvPr/>
        </p:nvGrpSpPr>
        <p:grpSpPr>
          <a:xfrm>
            <a:off x="226288" y="292341"/>
            <a:ext cx="6638732" cy="1006136"/>
            <a:chOff x="226288" y="207933"/>
            <a:chExt cx="6638732" cy="1006136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95A6ED95-AF3D-7E40-9DBE-7815A50B1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095A2E9-853C-EE4A-8C8A-B5F27795A90B}"/>
                </a:ext>
              </a:extLst>
            </p:cNvPr>
            <p:cNvSpPr txBox="1"/>
            <p:nvPr/>
          </p:nvSpPr>
          <p:spPr>
            <a:xfrm>
              <a:off x="537410" y="446334"/>
              <a:ext cx="546322" cy="458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三</a:t>
              </a:r>
            </a:p>
          </p:txBody>
        </p:sp>
        <p:sp>
          <p:nvSpPr>
            <p:cNvPr id="12" name="矩形 5">
              <a:extLst>
                <a:ext uri="{FF2B5EF4-FFF2-40B4-BE49-F238E27FC236}">
                  <a16:creationId xmlns:a16="http://schemas.microsoft.com/office/drawing/2014/main" id="{12701387-CA94-004F-A41C-18F23E233B43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Flutter—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添加移除组件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21D599FC-A351-B44A-AB48-789DC15BA11B}"/>
              </a:ext>
            </a:extLst>
          </p:cNvPr>
          <p:cNvSpPr txBox="1"/>
          <p:nvPr/>
        </p:nvSpPr>
        <p:spPr>
          <a:xfrm>
            <a:off x="664018" y="1517760"/>
            <a:ext cx="9478787" cy="416780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Wingdings" pitchFamily="2" charset="2"/>
              <a:buChar char="l"/>
            </a:pPr>
            <a:r>
              <a:rPr lang="zh-CN" altLang="en-US" sz="2400" dirty="0"/>
              <a:t>在 </a:t>
            </a:r>
            <a:r>
              <a:rPr lang="en" altLang="zh-CN" sz="2400" dirty="0"/>
              <a:t>iOS </a:t>
            </a:r>
            <a:r>
              <a:rPr lang="zh-CN" altLang="en-US" sz="2400" dirty="0"/>
              <a:t>中，你在父 </a:t>
            </a:r>
            <a:r>
              <a:rPr lang="en" altLang="zh-CN" sz="2400" dirty="0"/>
              <a:t>view </a:t>
            </a:r>
            <a:r>
              <a:rPr lang="zh-CN" altLang="en-US" sz="2400" dirty="0"/>
              <a:t>中调用 </a:t>
            </a:r>
            <a:r>
              <a:rPr lang="en" altLang="zh-CN" sz="2400" dirty="0" err="1"/>
              <a:t>addSubview</a:t>
            </a:r>
            <a:r>
              <a:rPr lang="en" altLang="zh-CN" sz="2400" dirty="0"/>
              <a:t>() </a:t>
            </a:r>
            <a:r>
              <a:rPr lang="zh-CN" altLang="en-US" sz="2400" dirty="0"/>
              <a:t>或在子 </a:t>
            </a:r>
            <a:r>
              <a:rPr lang="en" altLang="zh-CN" sz="2400" dirty="0"/>
              <a:t>view </a:t>
            </a:r>
            <a:r>
              <a:rPr lang="zh-CN" altLang="en-US" sz="2400" dirty="0"/>
              <a:t>中调用 </a:t>
            </a:r>
            <a:r>
              <a:rPr lang="en" altLang="zh-CN" sz="2400" dirty="0" err="1"/>
              <a:t>removeFromSuperview</a:t>
            </a:r>
            <a:r>
              <a:rPr lang="en" altLang="zh-CN" sz="2400" dirty="0"/>
              <a:t>() </a:t>
            </a:r>
            <a:r>
              <a:rPr lang="zh-CN" altLang="en-US" sz="2400" dirty="0"/>
              <a:t>来动态地添加或移除子 </a:t>
            </a:r>
            <a:r>
              <a:rPr lang="en" altLang="zh-CN" sz="2400" dirty="0"/>
              <a:t>views</a:t>
            </a:r>
            <a:r>
              <a:rPr lang="zh-CN" altLang="en" sz="2400" dirty="0"/>
              <a:t>。</a:t>
            </a:r>
            <a:endParaRPr lang="en-US" altLang="zh-CN" sz="2400" dirty="0"/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Wingdings" pitchFamily="2" charset="2"/>
              <a:buChar char="l"/>
            </a:pPr>
            <a:r>
              <a:rPr lang="zh-CN" altLang="en-US" sz="2400" dirty="0"/>
              <a:t>在</a:t>
            </a:r>
            <a:r>
              <a:rPr lang="en" altLang="zh-CN" sz="2400" dirty="0"/>
              <a:t>Android</a:t>
            </a:r>
            <a:r>
              <a:rPr lang="zh-CN" altLang="en-US" sz="2400" dirty="0"/>
              <a:t>中，您可以从父级控件调用</a:t>
            </a:r>
            <a:r>
              <a:rPr lang="en" altLang="zh-CN" sz="2400" dirty="0" err="1"/>
              <a:t>addChild</a:t>
            </a:r>
            <a:r>
              <a:rPr lang="zh-CN" altLang="en-US" sz="2400" dirty="0"/>
              <a:t>或</a:t>
            </a:r>
            <a:r>
              <a:rPr lang="en" altLang="zh-CN" sz="2400" dirty="0" err="1"/>
              <a:t>removeChild</a:t>
            </a:r>
            <a:r>
              <a:rPr lang="zh-CN" altLang="en-US" sz="2400" dirty="0"/>
              <a:t>以动态添加或删除</a:t>
            </a:r>
            <a:r>
              <a:rPr lang="en" altLang="zh-CN" sz="2400" dirty="0"/>
              <a:t>View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 marL="457200" indent="-457200">
              <a:lnSpc>
                <a:spcPct val="150000"/>
              </a:lnSpc>
              <a:spcBef>
                <a:spcPts val="1000"/>
              </a:spcBef>
              <a:buFont typeface="Wingdings" pitchFamily="2" charset="2"/>
              <a:buChar char="l"/>
            </a:pPr>
            <a:r>
              <a:rPr lang="zh-CN" altLang="en-US" sz="2400" dirty="0"/>
              <a:t>在 </a:t>
            </a:r>
            <a:r>
              <a:rPr lang="en" altLang="zh-CN" sz="2400" dirty="0"/>
              <a:t>Flutter </a:t>
            </a:r>
            <a:r>
              <a:rPr lang="zh-CN" altLang="en-US" sz="2400" dirty="0"/>
              <a:t>中，由于 </a:t>
            </a:r>
            <a:r>
              <a:rPr lang="en" altLang="zh-CN" sz="2400" dirty="0"/>
              <a:t>widget </a:t>
            </a:r>
            <a:r>
              <a:rPr lang="zh-CN" altLang="en-US" sz="2400" dirty="0"/>
              <a:t>不可变，所以没有和 </a:t>
            </a:r>
            <a:r>
              <a:rPr lang="en" altLang="zh-CN" sz="2400" dirty="0" err="1"/>
              <a:t>addSubview</a:t>
            </a:r>
            <a:r>
              <a:rPr lang="en" altLang="zh-CN" sz="2400" dirty="0"/>
              <a:t>() </a:t>
            </a:r>
            <a:r>
              <a:rPr lang="zh-CN" altLang="en-US" sz="2400" dirty="0"/>
              <a:t>直接等价的东西。作为替代，你可以向 </a:t>
            </a:r>
            <a:r>
              <a:rPr lang="en" altLang="zh-CN" sz="2400" dirty="0"/>
              <a:t>parent </a:t>
            </a:r>
            <a:r>
              <a:rPr lang="zh-CN" altLang="en-US" sz="2400" dirty="0"/>
              <a:t>传入一个返回 </a:t>
            </a:r>
            <a:r>
              <a:rPr lang="en" altLang="zh-CN" sz="2400" dirty="0"/>
              <a:t>widget </a:t>
            </a:r>
            <a:r>
              <a:rPr lang="zh-CN" altLang="en-US" sz="2400" dirty="0"/>
              <a:t>的函数，并用一个布尔值来控制子 </a:t>
            </a:r>
            <a:r>
              <a:rPr lang="en" altLang="zh-CN" sz="2400" dirty="0"/>
              <a:t>widget </a:t>
            </a:r>
            <a:r>
              <a:rPr lang="zh-CN" altLang="en-US" sz="2400" dirty="0"/>
              <a:t>的创建</a:t>
            </a:r>
            <a:r>
              <a:rPr lang="zh-CN" altLang="en-US" dirty="0"/>
              <a:t>。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1682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6" b="13913"/>
          <a:stretch/>
        </p:blipFill>
        <p:spPr bwMode="auto">
          <a:xfrm>
            <a:off x="9728366" y="3837604"/>
            <a:ext cx="2463634" cy="3021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7" name="组合 16"/>
          <p:cNvGrpSpPr/>
          <p:nvPr/>
        </p:nvGrpSpPr>
        <p:grpSpPr>
          <a:xfrm>
            <a:off x="226288" y="302526"/>
            <a:ext cx="6638732" cy="1006136"/>
            <a:chOff x="226288" y="207933"/>
            <a:chExt cx="6638732" cy="1006136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9" name="文本框 18"/>
            <p:cNvSpPr txBox="1"/>
            <p:nvPr/>
          </p:nvSpPr>
          <p:spPr>
            <a:xfrm>
              <a:off x="537410" y="446334"/>
              <a:ext cx="546322" cy="458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叁</a:t>
              </a:r>
            </a:p>
          </p:txBody>
        </p:sp>
        <p:sp>
          <p:nvSpPr>
            <p:cNvPr id="2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动画</a:t>
              </a: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68CA8324-28CC-4244-B623-84044584A94F}"/>
              </a:ext>
            </a:extLst>
          </p:cNvPr>
          <p:cNvSpPr txBox="1"/>
          <p:nvPr/>
        </p:nvSpPr>
        <p:spPr>
          <a:xfrm>
            <a:off x="1083732" y="1238043"/>
            <a:ext cx="9537376" cy="2803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sz="2400" dirty="0"/>
              <a:t>   在 </a:t>
            </a:r>
            <a:r>
              <a:rPr lang="en" altLang="zh-CN" sz="2400" dirty="0"/>
              <a:t>Flutter </a:t>
            </a:r>
            <a:r>
              <a:rPr lang="zh-CN" altLang="en-US" sz="2400" dirty="0"/>
              <a:t>中，使用 </a:t>
            </a:r>
            <a:r>
              <a:rPr lang="en" altLang="zh-CN" sz="2400" dirty="0" err="1"/>
              <a:t>AnimationController</a:t>
            </a:r>
            <a:r>
              <a:rPr lang="en" altLang="zh-CN" sz="2400" dirty="0"/>
              <a:t> </a:t>
            </a:r>
            <a:r>
              <a:rPr lang="zh-CN" altLang="en" sz="2400" dirty="0"/>
              <a:t>。</a:t>
            </a:r>
            <a:r>
              <a:rPr lang="zh-CN" altLang="en-US" sz="2400" dirty="0"/>
              <a:t>这是一个可以暂停、寻找、停止、反转动画的 </a:t>
            </a:r>
            <a:r>
              <a:rPr lang="en" altLang="zh-CN" sz="2400" dirty="0"/>
              <a:t>Animation&lt;double&gt; </a:t>
            </a:r>
            <a:r>
              <a:rPr lang="zh-CN" altLang="en-US" sz="2400" dirty="0"/>
              <a:t>类型。它需要一个 </a:t>
            </a:r>
            <a:r>
              <a:rPr lang="en" altLang="zh-CN" sz="2400" dirty="0"/>
              <a:t>Ticker </a:t>
            </a:r>
            <a:r>
              <a:rPr lang="zh-CN" altLang="en-US" sz="2400" dirty="0"/>
              <a:t>当 </a:t>
            </a:r>
            <a:r>
              <a:rPr lang="en" altLang="zh-CN" sz="2400" dirty="0" err="1"/>
              <a:t>vsync</a:t>
            </a:r>
            <a:r>
              <a:rPr lang="en" altLang="zh-CN" sz="2400" dirty="0"/>
              <a:t> </a:t>
            </a:r>
            <a:r>
              <a:rPr lang="zh-CN" altLang="en-US" sz="2400" dirty="0"/>
              <a:t>发生时来发送信号，并且在每帧运行时创建一个介于 </a:t>
            </a:r>
            <a:r>
              <a:rPr lang="en-US" altLang="zh-CN" sz="2400" dirty="0"/>
              <a:t>0 </a:t>
            </a:r>
            <a:r>
              <a:rPr lang="zh-CN" altLang="en-US" sz="2400" dirty="0"/>
              <a:t>和 </a:t>
            </a:r>
            <a:r>
              <a:rPr lang="en-US" altLang="zh-CN" sz="2400" dirty="0"/>
              <a:t>1 </a:t>
            </a:r>
            <a:r>
              <a:rPr lang="zh-CN" altLang="en-US" sz="2400" dirty="0"/>
              <a:t>之间的线性插值（</a:t>
            </a:r>
            <a:r>
              <a:rPr lang="en" altLang="zh-CN" sz="2400" dirty="0"/>
              <a:t>interpolation</a:t>
            </a:r>
            <a:r>
              <a:rPr lang="zh-CN" altLang="en" sz="2400" dirty="0"/>
              <a:t>）。</a:t>
            </a:r>
            <a:r>
              <a:rPr lang="zh-CN" altLang="en-US" sz="2400" dirty="0"/>
              <a:t>你可以创建一个或多个的 </a:t>
            </a:r>
            <a:r>
              <a:rPr lang="en" altLang="zh-CN" sz="2400" dirty="0"/>
              <a:t>Animation </a:t>
            </a:r>
            <a:r>
              <a:rPr lang="zh-CN" altLang="en-US" sz="2400" dirty="0"/>
              <a:t>并附加给一个 </a:t>
            </a:r>
            <a:r>
              <a:rPr lang="en" altLang="zh-CN" sz="2400" dirty="0"/>
              <a:t>controller</a:t>
            </a:r>
            <a:r>
              <a:rPr lang="zh-CN" altLang="en" sz="2400" dirty="0"/>
              <a:t>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47F4CF8-FE76-D945-9874-3CA5060B68DA}"/>
              </a:ext>
            </a:extLst>
          </p:cNvPr>
          <p:cNvSpPr txBox="1"/>
          <p:nvPr/>
        </p:nvSpPr>
        <p:spPr>
          <a:xfrm>
            <a:off x="1083732" y="4285447"/>
            <a:ext cx="9171616" cy="21255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例如：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你可能会用 </a:t>
            </a:r>
            <a:r>
              <a:rPr lang="en" altLang="zh-CN" dirty="0" err="1"/>
              <a:t>CurvedAnimation</a:t>
            </a:r>
            <a:r>
              <a:rPr lang="en" altLang="zh-CN" dirty="0"/>
              <a:t> </a:t>
            </a:r>
            <a:r>
              <a:rPr lang="zh-CN" altLang="en-US" dirty="0"/>
              <a:t>来实现一个 </a:t>
            </a:r>
            <a:r>
              <a:rPr lang="en" altLang="zh-CN" dirty="0"/>
              <a:t>interpolated </a:t>
            </a:r>
            <a:r>
              <a:rPr lang="zh-CN" altLang="en-US" dirty="0"/>
              <a:t>曲线。在这个场景中，</a:t>
            </a:r>
            <a:r>
              <a:rPr lang="en" altLang="zh-CN" dirty="0"/>
              <a:t>controller </a:t>
            </a:r>
            <a:r>
              <a:rPr lang="zh-CN" altLang="en-US" dirty="0"/>
              <a:t>是动画过程的“主人”，而 </a:t>
            </a:r>
            <a:r>
              <a:rPr lang="en" altLang="zh-CN" dirty="0" err="1"/>
              <a:t>CurvedAnimation</a:t>
            </a:r>
            <a:r>
              <a:rPr lang="en" altLang="zh-CN" dirty="0"/>
              <a:t> </a:t>
            </a:r>
            <a:r>
              <a:rPr lang="zh-CN" altLang="en-US" dirty="0"/>
              <a:t>计算曲线，并替代 </a:t>
            </a:r>
            <a:r>
              <a:rPr lang="en" altLang="zh-CN" dirty="0"/>
              <a:t>controller </a:t>
            </a:r>
            <a:r>
              <a:rPr lang="zh-CN" altLang="en-US" dirty="0"/>
              <a:t>默认的线性模式。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当构建 </a:t>
            </a:r>
            <a:r>
              <a:rPr lang="en" altLang="zh-CN" dirty="0"/>
              <a:t>widget </a:t>
            </a:r>
            <a:r>
              <a:rPr lang="zh-CN" altLang="en-US" dirty="0"/>
              <a:t>树时，你会把 </a:t>
            </a:r>
            <a:r>
              <a:rPr lang="en" altLang="zh-CN" dirty="0"/>
              <a:t>Animation </a:t>
            </a:r>
            <a:r>
              <a:rPr lang="zh-CN" altLang="en-US" dirty="0"/>
              <a:t>指定给一个 </a:t>
            </a:r>
            <a:r>
              <a:rPr lang="en" altLang="zh-CN" dirty="0"/>
              <a:t>widget </a:t>
            </a:r>
            <a:r>
              <a:rPr lang="zh-CN" altLang="en-US" dirty="0"/>
              <a:t>的动画属性，比如 </a:t>
            </a:r>
            <a:r>
              <a:rPr lang="en" altLang="zh-CN" dirty="0" err="1"/>
              <a:t>FadeTransition</a:t>
            </a:r>
            <a:r>
              <a:rPr lang="en" altLang="zh-CN" dirty="0"/>
              <a:t> </a:t>
            </a:r>
            <a:r>
              <a:rPr lang="zh-CN" altLang="en-US" dirty="0"/>
              <a:t>的 </a:t>
            </a:r>
            <a:r>
              <a:rPr lang="en" altLang="zh-CN" dirty="0"/>
              <a:t>opacity</a:t>
            </a:r>
            <a:r>
              <a:rPr lang="zh-CN" altLang="en" dirty="0"/>
              <a:t>，</a:t>
            </a:r>
            <a:r>
              <a:rPr lang="zh-CN" altLang="en-US" dirty="0"/>
              <a:t>并告诉控制器开始动画。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8403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4F560240-E7C2-4E44-A275-01C68E64E226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829" y="2873829"/>
            <a:ext cx="3984171" cy="3984171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243AF0CA-F9DD-CB40-B994-39E8748B8C7B}"/>
              </a:ext>
            </a:extLst>
          </p:cNvPr>
          <p:cNvGrpSpPr/>
          <p:nvPr/>
        </p:nvGrpSpPr>
        <p:grpSpPr>
          <a:xfrm>
            <a:off x="226288" y="292341"/>
            <a:ext cx="6638732" cy="1006136"/>
            <a:chOff x="226288" y="207933"/>
            <a:chExt cx="6638732" cy="1006136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95A6ED95-AF3D-7E40-9DBE-7815A50B1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095A2E9-853C-EE4A-8C8A-B5F27795A90B}"/>
                </a:ext>
              </a:extLst>
            </p:cNvPr>
            <p:cNvSpPr txBox="1"/>
            <p:nvPr/>
          </p:nvSpPr>
          <p:spPr>
            <a:xfrm>
              <a:off x="537410" y="446334"/>
              <a:ext cx="546322" cy="458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三</a:t>
              </a:r>
            </a:p>
          </p:txBody>
        </p:sp>
        <p:sp>
          <p:nvSpPr>
            <p:cNvPr id="12" name="矩形 5">
              <a:extLst>
                <a:ext uri="{FF2B5EF4-FFF2-40B4-BE49-F238E27FC236}">
                  <a16:creationId xmlns:a16="http://schemas.microsoft.com/office/drawing/2014/main" id="{12701387-CA94-004F-A41C-18F23E233B43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Flutter—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自定义</a:t>
              </a: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widget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与透明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44B988DA-3BF2-3E47-A138-522D91429ED9}"/>
              </a:ext>
            </a:extLst>
          </p:cNvPr>
          <p:cNvSpPr txBox="1"/>
          <p:nvPr/>
        </p:nvSpPr>
        <p:spPr>
          <a:xfrm>
            <a:off x="537410" y="1459934"/>
            <a:ext cx="8995473" cy="146386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Aft>
                <a:spcPts val="1200"/>
              </a:spcAft>
            </a:pPr>
            <a:r>
              <a:rPr lang="en" altLang="zh-CN" sz="2800" dirty="0"/>
              <a:t>Widget </a:t>
            </a:r>
            <a:r>
              <a:rPr lang="zh-CN" altLang="en-US" sz="2800" dirty="0"/>
              <a:t>的透明度在哪里？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zh-CN" altLang="en-US" dirty="0"/>
              <a:t>在 </a:t>
            </a:r>
            <a:r>
              <a:rPr lang="en" altLang="zh-CN" dirty="0"/>
              <a:t>iOS</a:t>
            </a:r>
            <a:r>
              <a:rPr lang="zh-CN" altLang="en" dirty="0"/>
              <a:t>与</a:t>
            </a:r>
            <a:r>
              <a:rPr lang="en-US" altLang="zh-CN" dirty="0"/>
              <a:t>Android</a:t>
            </a:r>
            <a:r>
              <a:rPr lang="en" altLang="zh-CN" dirty="0"/>
              <a:t> </a:t>
            </a:r>
            <a:r>
              <a:rPr lang="zh-CN" altLang="en-US" dirty="0"/>
              <a:t>中，可以通过设置 </a:t>
            </a:r>
            <a:r>
              <a:rPr lang="en-US" altLang="zh-CN" dirty="0"/>
              <a:t>.</a:t>
            </a:r>
            <a:r>
              <a:rPr lang="en" altLang="zh-CN" dirty="0"/>
              <a:t>alpha </a:t>
            </a:r>
            <a:r>
              <a:rPr lang="zh-CN" altLang="en-US" dirty="0"/>
              <a:t>的属性来设置透明度。在 </a:t>
            </a:r>
            <a:r>
              <a:rPr lang="en" altLang="zh-CN" dirty="0"/>
              <a:t>Flutter </a:t>
            </a:r>
            <a:r>
              <a:rPr lang="zh-CN" altLang="en-US" dirty="0"/>
              <a:t>中，你需要给 </a:t>
            </a:r>
            <a:r>
              <a:rPr lang="en" altLang="zh-CN" dirty="0"/>
              <a:t>widget </a:t>
            </a:r>
            <a:r>
              <a:rPr lang="zh-CN" altLang="en-US" dirty="0"/>
              <a:t>包裹一个 </a:t>
            </a:r>
            <a:r>
              <a:rPr lang="en" altLang="zh-CN" dirty="0"/>
              <a:t>Opacity widget </a:t>
            </a:r>
            <a:r>
              <a:rPr lang="zh-CN" altLang="en-US" dirty="0"/>
              <a:t>来做到这一点。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CEABBB3-8351-DE47-9770-4FB07CB5B35E}"/>
              </a:ext>
            </a:extLst>
          </p:cNvPr>
          <p:cNvSpPr txBox="1"/>
          <p:nvPr/>
        </p:nvSpPr>
        <p:spPr>
          <a:xfrm>
            <a:off x="537410" y="3473462"/>
            <a:ext cx="9174149" cy="27103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2800" dirty="0"/>
              <a:t>我怎么创建自定义的 </a:t>
            </a:r>
            <a:r>
              <a:rPr lang="en" altLang="zh-CN" sz="2800" dirty="0"/>
              <a:t>widgets</a:t>
            </a:r>
            <a:r>
              <a:rPr lang="zh-CN" altLang="en" sz="2800" dirty="0"/>
              <a:t>？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在 </a:t>
            </a:r>
            <a:r>
              <a:rPr lang="en" altLang="zh-CN" dirty="0"/>
              <a:t>iOS </a:t>
            </a:r>
            <a:r>
              <a:rPr lang="zh-CN" altLang="en" dirty="0"/>
              <a:t>与</a:t>
            </a:r>
            <a:r>
              <a:rPr lang="en-US" altLang="zh-CN" dirty="0"/>
              <a:t>Android</a:t>
            </a:r>
            <a:r>
              <a:rPr lang="zh-CN" altLang="en-US" dirty="0"/>
              <a:t>中，您通常会继承</a:t>
            </a:r>
            <a:r>
              <a:rPr lang="en" altLang="zh-CN" dirty="0"/>
              <a:t>View</a:t>
            </a:r>
            <a:r>
              <a:rPr lang="zh-CN" altLang="en-US" dirty="0"/>
              <a:t>或已经存在的某个控件，然后覆盖其绘制方法来实现自定义</a:t>
            </a:r>
            <a:r>
              <a:rPr lang="en" altLang="zh-CN" dirty="0"/>
              <a:t>View</a:t>
            </a:r>
            <a:r>
              <a:rPr lang="zh-CN" altLang="en-US" dirty="0"/>
              <a:t>。在 </a:t>
            </a:r>
            <a:r>
              <a:rPr lang="en" altLang="zh-CN" dirty="0"/>
              <a:t>Flutter </a:t>
            </a:r>
            <a:r>
              <a:rPr lang="zh-CN" altLang="en-US" dirty="0"/>
              <a:t>中，你会组合（</a:t>
            </a:r>
            <a:r>
              <a:rPr lang="en" altLang="zh-CN" dirty="0">
                <a:hlinkClick r:id="rId6"/>
              </a:rPr>
              <a:t>composing</a:t>
            </a:r>
            <a:r>
              <a:rPr lang="zh-CN" altLang="en" dirty="0"/>
              <a:t>）</a:t>
            </a:r>
            <a:r>
              <a:rPr lang="zh-CN" altLang="en-US" dirty="0"/>
              <a:t>多个小的 </a:t>
            </a:r>
            <a:r>
              <a:rPr lang="en" altLang="zh-CN" dirty="0"/>
              <a:t>widgets </a:t>
            </a:r>
            <a:r>
              <a:rPr lang="zh-CN" altLang="en-US" dirty="0"/>
              <a:t>来构建一个自定义的 </a:t>
            </a:r>
            <a:r>
              <a:rPr lang="en" altLang="zh-CN" dirty="0"/>
              <a:t>widget</a:t>
            </a:r>
            <a:r>
              <a:rPr lang="zh-CN" altLang="en" dirty="0"/>
              <a:t>（</a:t>
            </a:r>
            <a:r>
              <a:rPr lang="zh-CN" altLang="en-US" dirty="0"/>
              <a:t>而不是扩展它）。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举个例子，如果你要构建一个 </a:t>
            </a:r>
            <a:r>
              <a:rPr lang="en" altLang="zh-CN" dirty="0" err="1"/>
              <a:t>CustomButton</a:t>
            </a:r>
            <a:r>
              <a:rPr lang="en" altLang="zh-CN" dirty="0"/>
              <a:t> </a:t>
            </a:r>
            <a:r>
              <a:rPr lang="zh-CN" altLang="en" dirty="0"/>
              <a:t>，</a:t>
            </a:r>
            <a:r>
              <a:rPr lang="zh-CN" altLang="en-US" dirty="0"/>
              <a:t>并在构造器中传入它的 </a:t>
            </a:r>
            <a:r>
              <a:rPr lang="en" altLang="zh-CN" dirty="0"/>
              <a:t>label</a:t>
            </a:r>
            <a:r>
              <a:rPr lang="zh-CN" altLang="en" dirty="0"/>
              <a:t>？</a:t>
            </a:r>
            <a:r>
              <a:rPr lang="zh-CN" altLang="en-US" dirty="0"/>
              <a:t>那就组合 </a:t>
            </a:r>
            <a:r>
              <a:rPr lang="en" altLang="zh-CN" dirty="0" err="1"/>
              <a:t>RaisedButton</a:t>
            </a:r>
            <a:r>
              <a:rPr lang="en" altLang="zh-CN" dirty="0"/>
              <a:t> </a:t>
            </a:r>
            <a:r>
              <a:rPr lang="zh-CN" altLang="en-US" dirty="0"/>
              <a:t>和 </a:t>
            </a:r>
            <a:r>
              <a:rPr lang="en" altLang="zh-CN" dirty="0"/>
              <a:t>label</a:t>
            </a:r>
            <a:r>
              <a:rPr lang="zh-CN" altLang="en" dirty="0"/>
              <a:t>，</a:t>
            </a:r>
            <a:r>
              <a:rPr lang="zh-CN" altLang="en-US" dirty="0"/>
              <a:t>而不是扩展 </a:t>
            </a:r>
            <a:r>
              <a:rPr lang="en" altLang="zh-CN" dirty="0" err="1"/>
              <a:t>RaisedButton</a:t>
            </a:r>
            <a:r>
              <a:rPr lang="zh-CN" altLang="en" dirty="0"/>
              <a:t>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35150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26288" y="207933"/>
            <a:ext cx="6638732" cy="1006136"/>
            <a:chOff x="226288" y="207933"/>
            <a:chExt cx="6638732" cy="100613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537410" y="446334"/>
              <a:ext cx="546322" cy="458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三</a:t>
              </a:r>
            </a:p>
          </p:txBody>
        </p:sp>
        <p:sp>
          <p:nvSpPr>
            <p:cNvPr id="1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Flutter—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界面跳转与导航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C497816A-39C0-694A-B5C1-E392F66CE5A0}"/>
              </a:ext>
            </a:extLst>
          </p:cNvPr>
          <p:cNvSpPr txBox="1"/>
          <p:nvPr/>
        </p:nvSpPr>
        <p:spPr>
          <a:xfrm>
            <a:off x="1299245" y="1132587"/>
            <a:ext cx="2366353" cy="42805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457200" indent="-45720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appBar</a:t>
            </a:r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en-US" altLang="zh-CN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tabbar</a:t>
            </a:r>
            <a:endParaRPr kumimoji="1" lang="en-US" altLang="zh-CN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l"/>
            </a:pPr>
            <a:r>
              <a:rPr lang="en" altLang="zh-CN" sz="2800" dirty="0"/>
              <a:t>Routes</a:t>
            </a:r>
            <a:r>
              <a:rPr lang="zh-CN" altLang="en" sz="2800" dirty="0"/>
              <a:t>路由</a:t>
            </a:r>
            <a:endParaRPr lang="en-US" altLang="zh-CN" sz="2800" dirty="0"/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l"/>
            </a:pPr>
            <a:r>
              <a:rPr lang="en-US" altLang="zh-CN" sz="2800" dirty="0" err="1"/>
              <a:t>listView</a:t>
            </a:r>
            <a:endParaRPr lang="en-US" altLang="zh-CN" sz="2800" dirty="0"/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l"/>
            </a:pPr>
            <a:endParaRPr kumimoji="1" lang="zh-CN" alt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043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6" b="13913"/>
          <a:stretch/>
        </p:blipFill>
        <p:spPr bwMode="auto">
          <a:xfrm>
            <a:off x="9728366" y="3837604"/>
            <a:ext cx="2463634" cy="3021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7" name="组合 16"/>
          <p:cNvGrpSpPr/>
          <p:nvPr/>
        </p:nvGrpSpPr>
        <p:grpSpPr>
          <a:xfrm>
            <a:off x="226288" y="302526"/>
            <a:ext cx="6638732" cy="1006136"/>
            <a:chOff x="226288" y="207933"/>
            <a:chExt cx="6638732" cy="1006136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9" name="文本框 18"/>
            <p:cNvSpPr txBox="1"/>
            <p:nvPr/>
          </p:nvSpPr>
          <p:spPr>
            <a:xfrm>
              <a:off x="537410" y="446334"/>
              <a:ext cx="546322" cy="458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叁</a:t>
              </a:r>
            </a:p>
          </p:txBody>
        </p:sp>
        <p:sp>
          <p:nvSpPr>
            <p:cNvPr id="2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网络请求与</a:t>
              </a:r>
              <a:r>
                <a:rPr lang="en" altLang="zh-CN" dirty="0"/>
                <a:t>Isolate</a:t>
              </a:r>
              <a:r>
                <a:rPr lang="zh-CN" altLang="en" dirty="0"/>
                <a:t>异步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4373888C-586A-9041-8DE8-06861EC6A748}"/>
              </a:ext>
            </a:extLst>
          </p:cNvPr>
          <p:cNvSpPr txBox="1"/>
          <p:nvPr/>
        </p:nvSpPr>
        <p:spPr>
          <a:xfrm>
            <a:off x="744180" y="1368293"/>
            <a:ext cx="10014332" cy="14282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000" dirty="0"/>
              <a:t>Dart </a:t>
            </a:r>
            <a:r>
              <a:rPr lang="zh-CN" altLang="en-US" sz="2000" dirty="0"/>
              <a:t>是单线程执行模型，但是它支持 </a:t>
            </a:r>
            <a:r>
              <a:rPr lang="en" altLang="zh-CN" sz="2000" dirty="0"/>
              <a:t>Isolate</a:t>
            </a:r>
            <a:r>
              <a:rPr lang="zh-CN" altLang="en" sz="2000" dirty="0"/>
              <a:t>（</a:t>
            </a:r>
            <a:r>
              <a:rPr lang="zh-CN" altLang="en-US" sz="2000" dirty="0"/>
              <a:t>一种让 </a:t>
            </a:r>
            <a:r>
              <a:rPr lang="en" altLang="zh-CN" sz="2000" dirty="0"/>
              <a:t>Dart </a:t>
            </a:r>
            <a:r>
              <a:rPr lang="zh-CN" altLang="en-US" sz="2000" dirty="0"/>
              <a:t>代码运行在其他线程的方式）、事件循环和异步编程。除非你自己创建一个 </a:t>
            </a:r>
            <a:r>
              <a:rPr lang="en" altLang="zh-CN" sz="2000" dirty="0"/>
              <a:t>Isolate </a:t>
            </a:r>
            <a:r>
              <a:rPr lang="zh-CN" altLang="en" sz="2000" dirty="0"/>
              <a:t>，</a:t>
            </a:r>
            <a:r>
              <a:rPr lang="zh-CN" altLang="en-US" sz="2000" dirty="0"/>
              <a:t>否则你的 </a:t>
            </a:r>
            <a:r>
              <a:rPr lang="en" altLang="zh-CN" sz="2000" dirty="0"/>
              <a:t>Dart </a:t>
            </a:r>
            <a:r>
              <a:rPr lang="zh-CN" altLang="en-US" sz="2000" dirty="0"/>
              <a:t>代码永远运行在 </a:t>
            </a:r>
            <a:r>
              <a:rPr lang="en" altLang="zh-CN" sz="2000" dirty="0"/>
              <a:t>UI </a:t>
            </a:r>
            <a:r>
              <a:rPr lang="zh-CN" altLang="en-US" sz="2000" dirty="0"/>
              <a:t>线程并由 </a:t>
            </a:r>
            <a:r>
              <a:rPr lang="en" altLang="zh-CN" sz="2000" dirty="0"/>
              <a:t>event loop </a:t>
            </a:r>
            <a:r>
              <a:rPr lang="zh-CN" altLang="en-US" sz="2000" dirty="0"/>
              <a:t>驱动。</a:t>
            </a: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7BA4CDE-C79B-BD4F-9F33-F73FEC8355BB}"/>
              </a:ext>
            </a:extLst>
          </p:cNvPr>
          <p:cNvSpPr txBox="1"/>
          <p:nvPr/>
        </p:nvSpPr>
        <p:spPr>
          <a:xfrm>
            <a:off x="744180" y="3041250"/>
            <a:ext cx="9820706" cy="9665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000" dirty="0"/>
              <a:t>Dart </a:t>
            </a:r>
            <a:r>
              <a:rPr lang="zh-CN" altLang="en-US" sz="2000" dirty="0"/>
              <a:t>的单线程模型并不意味着你写的代码一定是阻塞操作，从而卡住 </a:t>
            </a:r>
            <a:r>
              <a:rPr lang="en" altLang="zh-CN" sz="2000" dirty="0"/>
              <a:t>UI</a:t>
            </a:r>
            <a:r>
              <a:rPr lang="zh-CN" altLang="en" sz="2000" dirty="0"/>
              <a:t>。</a:t>
            </a:r>
            <a:r>
              <a:rPr lang="zh-CN" altLang="en-US" sz="2000" dirty="0"/>
              <a:t>相反，使用 </a:t>
            </a:r>
            <a:r>
              <a:rPr lang="en" altLang="zh-CN" sz="2000" dirty="0"/>
              <a:t>Dart </a:t>
            </a:r>
            <a:r>
              <a:rPr lang="zh-CN" altLang="en-US" sz="2000" dirty="0"/>
              <a:t>语言提供的异步工具，例如 </a:t>
            </a:r>
            <a:r>
              <a:rPr lang="en" altLang="zh-CN" sz="2000" dirty="0" err="1"/>
              <a:t>async</a:t>
            </a:r>
            <a:r>
              <a:rPr lang="en" altLang="zh-CN" sz="2000" dirty="0"/>
              <a:t> / await </a:t>
            </a:r>
            <a:r>
              <a:rPr lang="zh-CN" altLang="en" sz="2000" dirty="0"/>
              <a:t>，</a:t>
            </a:r>
            <a:r>
              <a:rPr lang="zh-CN" altLang="en-US" sz="2000" dirty="0"/>
              <a:t>来实现异步操作。常用做网络请求。</a:t>
            </a: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445EAA-1182-7D4F-A742-CB4C30AA451C}"/>
              </a:ext>
            </a:extLst>
          </p:cNvPr>
          <p:cNvSpPr txBox="1"/>
          <p:nvPr/>
        </p:nvSpPr>
        <p:spPr>
          <a:xfrm>
            <a:off x="744180" y="4256559"/>
            <a:ext cx="9855357" cy="188987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在 </a:t>
            </a:r>
            <a:r>
              <a:rPr lang="en" altLang="zh-CN" sz="2000" dirty="0"/>
              <a:t>Flutter </a:t>
            </a:r>
            <a:r>
              <a:rPr lang="zh-CN" altLang="en-US" sz="2000" dirty="0"/>
              <a:t>中，使用 </a:t>
            </a:r>
            <a:r>
              <a:rPr lang="en" altLang="zh-CN" sz="2000" dirty="0"/>
              <a:t>Isolate </a:t>
            </a:r>
            <a:r>
              <a:rPr lang="zh-CN" altLang="en-US" sz="2000" dirty="0"/>
              <a:t>来发挥多核心 </a:t>
            </a:r>
            <a:r>
              <a:rPr lang="en" altLang="zh-CN" sz="2000" dirty="0"/>
              <a:t>CPU </a:t>
            </a:r>
            <a:r>
              <a:rPr lang="zh-CN" altLang="en-US" sz="2000" dirty="0"/>
              <a:t>的优势来处理那些长期运行或是计算密集型的任务，避免阻塞 </a:t>
            </a:r>
            <a:r>
              <a:rPr lang="en" altLang="zh-CN" sz="2000" dirty="0"/>
              <a:t>event loop </a:t>
            </a:r>
            <a:r>
              <a:rPr lang="zh-CN" altLang="en-US" sz="2000" dirty="0"/>
              <a:t>。</a:t>
            </a:r>
            <a:r>
              <a:rPr lang="en" altLang="zh-CN" sz="2000" dirty="0"/>
              <a:t>Isolates </a:t>
            </a:r>
            <a:r>
              <a:rPr lang="zh-CN" altLang="en-US" sz="2000" dirty="0"/>
              <a:t>是分离的运行线程，并且不和主线程的内存堆共享内存。这意味着你不能访问主线程中的变量，或者使用 </a:t>
            </a:r>
            <a:r>
              <a:rPr lang="en" altLang="zh-CN" sz="2000" dirty="0" err="1"/>
              <a:t>setState</a:t>
            </a:r>
            <a:r>
              <a:rPr lang="en" altLang="zh-CN" sz="2000" dirty="0"/>
              <a:t>() </a:t>
            </a:r>
            <a:r>
              <a:rPr lang="zh-CN" altLang="en-US" sz="2000" dirty="0"/>
              <a:t>来更新 </a:t>
            </a:r>
            <a:r>
              <a:rPr lang="en" altLang="zh-CN" sz="2000" dirty="0"/>
              <a:t>UI</a:t>
            </a:r>
            <a:r>
              <a:rPr lang="zh-CN" altLang="en" sz="2000" dirty="0"/>
              <a:t>。</a:t>
            </a:r>
            <a:r>
              <a:rPr lang="zh-CN" altLang="en-US" sz="2000" dirty="0"/>
              <a:t>正如它们的名字一样，</a:t>
            </a:r>
            <a:r>
              <a:rPr lang="en" altLang="zh-CN" sz="2000" dirty="0"/>
              <a:t>Isolates </a:t>
            </a:r>
            <a:r>
              <a:rPr lang="zh-CN" altLang="en-US" sz="2000" dirty="0"/>
              <a:t>不能共享内存。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5F2BD1-968C-9B41-A907-B53E3BE480E4}"/>
              </a:ext>
            </a:extLst>
          </p:cNvPr>
          <p:cNvSpPr txBox="1"/>
          <p:nvPr/>
        </p:nvSpPr>
        <p:spPr>
          <a:xfrm>
            <a:off x="9082035" y="6101390"/>
            <a:ext cx="646331" cy="40126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6"/>
              </a:rPr>
              <a:t>链接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23858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4F560240-E7C2-4E44-A275-01C68E64E226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829" y="2873829"/>
            <a:ext cx="3984171" cy="3984171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243AF0CA-F9DD-CB40-B994-39E8748B8C7B}"/>
              </a:ext>
            </a:extLst>
          </p:cNvPr>
          <p:cNvGrpSpPr/>
          <p:nvPr/>
        </p:nvGrpSpPr>
        <p:grpSpPr>
          <a:xfrm>
            <a:off x="226288" y="292341"/>
            <a:ext cx="6638732" cy="1006136"/>
            <a:chOff x="226288" y="207933"/>
            <a:chExt cx="6638732" cy="1006136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95A6ED95-AF3D-7E40-9DBE-7815A50B1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095A2E9-853C-EE4A-8C8A-B5F27795A90B}"/>
                </a:ext>
              </a:extLst>
            </p:cNvPr>
            <p:cNvSpPr txBox="1"/>
            <p:nvPr/>
          </p:nvSpPr>
          <p:spPr>
            <a:xfrm>
              <a:off x="537410" y="446334"/>
              <a:ext cx="546322" cy="458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三</a:t>
              </a:r>
            </a:p>
          </p:txBody>
        </p:sp>
        <p:sp>
          <p:nvSpPr>
            <p:cNvPr id="12" name="矩形 5">
              <a:extLst>
                <a:ext uri="{FF2B5EF4-FFF2-40B4-BE49-F238E27FC236}">
                  <a16:creationId xmlns:a16="http://schemas.microsoft.com/office/drawing/2014/main" id="{12701387-CA94-004F-A41C-18F23E233B43}"/>
                </a:ext>
              </a:extLst>
            </p:cNvPr>
            <p:cNvSpPr/>
            <p:nvPr/>
          </p:nvSpPr>
          <p:spPr>
            <a:xfrm>
              <a:off x="1299245" y="366651"/>
              <a:ext cx="5565775" cy="60523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Flutter—</a:t>
              </a:r>
              <a:r>
                <a:rPr lang="zh-CN" altLang="en-US" dirty="0"/>
                <a:t>手势检测及触摸事件处理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14E12981-E662-F24F-9169-25666E79F9B9}"/>
              </a:ext>
            </a:extLst>
          </p:cNvPr>
          <p:cNvSpPr txBox="1"/>
          <p:nvPr/>
        </p:nvSpPr>
        <p:spPr>
          <a:xfrm>
            <a:off x="1299245" y="1216995"/>
            <a:ext cx="9473858" cy="12945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如果 </a:t>
            </a:r>
            <a:r>
              <a:rPr lang="en" altLang="zh-CN" dirty="0"/>
              <a:t>widget </a:t>
            </a:r>
            <a:r>
              <a:rPr lang="zh-CN" altLang="en-US" dirty="0"/>
              <a:t>本身支持事件监测，直接传递给它一个函数，并在这个函数里实现响应方法。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如果 </a:t>
            </a:r>
            <a:r>
              <a:rPr lang="en" altLang="zh-CN" dirty="0"/>
              <a:t>widget </a:t>
            </a:r>
            <a:r>
              <a:rPr lang="zh-CN" altLang="en-US" dirty="0"/>
              <a:t>本身不支持事件监测，则在外面包裹一个 </a:t>
            </a:r>
            <a:r>
              <a:rPr lang="en" altLang="zh-CN" dirty="0" err="1"/>
              <a:t>GestureDetector</a:t>
            </a:r>
            <a:r>
              <a:rPr lang="zh-CN" altLang="en" dirty="0"/>
              <a:t>，</a:t>
            </a:r>
            <a:r>
              <a:rPr lang="zh-CN" altLang="en-US" dirty="0"/>
              <a:t>并给它的 </a:t>
            </a:r>
            <a:r>
              <a:rPr lang="en" altLang="zh-CN" dirty="0" err="1"/>
              <a:t>onTap</a:t>
            </a:r>
            <a:r>
              <a:rPr lang="en" altLang="zh-CN" dirty="0"/>
              <a:t> </a:t>
            </a:r>
            <a:r>
              <a:rPr lang="zh-CN" altLang="en-US" dirty="0"/>
              <a:t>属性传递一个函数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CD31CC3-9EAC-9B4E-A979-DE04E9C5B656}"/>
              </a:ext>
            </a:extLst>
          </p:cNvPr>
          <p:cNvSpPr txBox="1"/>
          <p:nvPr/>
        </p:nvSpPr>
        <p:spPr>
          <a:xfrm>
            <a:off x="1235433" y="2511580"/>
            <a:ext cx="9243108" cy="427809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" altLang="zh-CN" sz="1600" dirty="0"/>
              <a:t>Tapping</a:t>
            </a:r>
          </a:p>
          <a:p>
            <a:pPr lvl="1"/>
            <a:r>
              <a:rPr lang="en" altLang="zh-CN" sz="1600" dirty="0" err="1"/>
              <a:t>onTapDown</a:t>
            </a:r>
            <a:r>
              <a:rPr lang="en" altLang="zh-CN" sz="1600" dirty="0"/>
              <a:t> — </a:t>
            </a:r>
            <a:r>
              <a:rPr lang="zh-CN" altLang="en-US" sz="1600" dirty="0"/>
              <a:t>在特定位置轻触手势接触了屏幕。</a:t>
            </a:r>
          </a:p>
          <a:p>
            <a:pPr lvl="1"/>
            <a:r>
              <a:rPr lang="en" altLang="zh-CN" sz="1600" dirty="0" err="1"/>
              <a:t>onTapUp</a:t>
            </a:r>
            <a:r>
              <a:rPr lang="en" altLang="zh-CN" sz="1600" dirty="0"/>
              <a:t> — </a:t>
            </a:r>
            <a:r>
              <a:rPr lang="zh-CN" altLang="en-US" sz="1600" dirty="0"/>
              <a:t>在特定位置产生了一个轻触手势，并停止接触屏幕。</a:t>
            </a:r>
          </a:p>
          <a:p>
            <a:pPr lvl="1"/>
            <a:r>
              <a:rPr lang="en" altLang="zh-CN" sz="1600" dirty="0" err="1"/>
              <a:t>onTap</a:t>
            </a:r>
            <a:r>
              <a:rPr lang="en" altLang="zh-CN" sz="1600" dirty="0"/>
              <a:t> — </a:t>
            </a:r>
            <a:r>
              <a:rPr lang="zh-CN" altLang="en-US" sz="1600" dirty="0"/>
              <a:t>产生了一个轻触手势。</a:t>
            </a:r>
          </a:p>
          <a:p>
            <a:pPr lvl="1"/>
            <a:r>
              <a:rPr lang="en" altLang="zh-CN" sz="1600" dirty="0" err="1"/>
              <a:t>onTapCancel</a:t>
            </a:r>
            <a:r>
              <a:rPr lang="en" altLang="zh-CN" sz="1600" dirty="0"/>
              <a:t> — </a:t>
            </a:r>
            <a:r>
              <a:rPr lang="zh-CN" altLang="en-US" sz="1600" dirty="0"/>
              <a:t>触发了 </a:t>
            </a:r>
            <a:r>
              <a:rPr lang="en" altLang="zh-CN" sz="1600" dirty="0" err="1"/>
              <a:t>onTapDown</a:t>
            </a:r>
            <a:r>
              <a:rPr lang="en" altLang="zh-CN" sz="1600" dirty="0"/>
              <a:t> </a:t>
            </a:r>
            <a:r>
              <a:rPr lang="zh-CN" altLang="en-US" sz="1600" dirty="0"/>
              <a:t>但没能触发 </a:t>
            </a:r>
            <a:r>
              <a:rPr lang="en" altLang="zh-CN" sz="1600" dirty="0"/>
              <a:t>tap</a:t>
            </a:r>
            <a:r>
              <a:rPr lang="zh-CN" altLang="en" sz="1600" dirty="0"/>
              <a:t>。</a:t>
            </a:r>
          </a:p>
          <a:p>
            <a:r>
              <a:rPr lang="en" altLang="zh-CN" sz="1600" dirty="0"/>
              <a:t>Double tapping</a:t>
            </a:r>
          </a:p>
          <a:p>
            <a:pPr lvl="1"/>
            <a:r>
              <a:rPr lang="en" altLang="zh-CN" sz="1600" dirty="0" err="1"/>
              <a:t>onDoubleTap</a:t>
            </a:r>
            <a:r>
              <a:rPr lang="en" altLang="zh-CN" sz="1600" dirty="0"/>
              <a:t> — </a:t>
            </a:r>
            <a:r>
              <a:rPr lang="zh-CN" altLang="en-US" sz="1600" dirty="0"/>
              <a:t>用户在同一个位置快速点击了两下屏幕。</a:t>
            </a:r>
          </a:p>
          <a:p>
            <a:r>
              <a:rPr lang="en" altLang="zh-CN" sz="1600" dirty="0"/>
              <a:t>Long pressing</a:t>
            </a:r>
          </a:p>
          <a:p>
            <a:pPr lvl="1"/>
            <a:r>
              <a:rPr lang="en" altLang="zh-CN" sz="1600" dirty="0" err="1"/>
              <a:t>onLongPress</a:t>
            </a:r>
            <a:r>
              <a:rPr lang="en" altLang="zh-CN" sz="1600" dirty="0"/>
              <a:t> — </a:t>
            </a:r>
            <a:r>
              <a:rPr lang="zh-CN" altLang="en-US" sz="1600" dirty="0"/>
              <a:t>用户在同一个位置长时间接触屏幕。</a:t>
            </a:r>
          </a:p>
          <a:p>
            <a:r>
              <a:rPr lang="en" altLang="zh-CN" sz="1600" dirty="0"/>
              <a:t>Vertical dragging</a:t>
            </a:r>
          </a:p>
          <a:p>
            <a:pPr lvl="1"/>
            <a:r>
              <a:rPr lang="en" altLang="zh-CN" sz="1600" dirty="0" err="1"/>
              <a:t>onVerticalDragStart</a:t>
            </a:r>
            <a:r>
              <a:rPr lang="en" altLang="zh-CN" sz="1600" dirty="0"/>
              <a:t> — </a:t>
            </a:r>
            <a:r>
              <a:rPr lang="zh-CN" altLang="en-US" sz="1600" dirty="0"/>
              <a:t>接触了屏幕，并且可能会垂直移动。</a:t>
            </a:r>
          </a:p>
          <a:p>
            <a:pPr lvl="1"/>
            <a:r>
              <a:rPr lang="en" altLang="zh-CN" sz="1600" dirty="0" err="1"/>
              <a:t>onVerticalDragUpdate</a:t>
            </a:r>
            <a:r>
              <a:rPr lang="en" altLang="zh-CN" sz="1600" dirty="0"/>
              <a:t> — </a:t>
            </a:r>
            <a:r>
              <a:rPr lang="zh-CN" altLang="en-US" sz="1600" dirty="0"/>
              <a:t>接触了屏幕，并继续在垂直方向移动。</a:t>
            </a:r>
          </a:p>
          <a:p>
            <a:pPr lvl="1"/>
            <a:r>
              <a:rPr lang="en" altLang="zh-CN" sz="1600" dirty="0" err="1"/>
              <a:t>onVerticalDragEnd</a:t>
            </a:r>
            <a:r>
              <a:rPr lang="en" altLang="zh-CN" sz="1600" dirty="0"/>
              <a:t> — </a:t>
            </a:r>
            <a:r>
              <a:rPr lang="zh-CN" altLang="en-US" sz="1600" dirty="0"/>
              <a:t>之前接触了屏幕并垂直移动，并在停止接触屏幕前以某个垂直的速度移动。</a:t>
            </a:r>
          </a:p>
          <a:p>
            <a:r>
              <a:rPr lang="en" altLang="zh-CN" sz="1600" dirty="0"/>
              <a:t>Horizontal dragging</a:t>
            </a:r>
          </a:p>
          <a:p>
            <a:pPr lvl="1"/>
            <a:r>
              <a:rPr lang="en" altLang="zh-CN" sz="1600" dirty="0" err="1"/>
              <a:t>onHorizontalDragStart</a:t>
            </a:r>
            <a:r>
              <a:rPr lang="en" altLang="zh-CN" sz="1600" dirty="0"/>
              <a:t> — </a:t>
            </a:r>
            <a:r>
              <a:rPr lang="zh-CN" altLang="en-US" sz="1600" dirty="0"/>
              <a:t>接触了屏幕，并且可能会水平移动。</a:t>
            </a:r>
          </a:p>
          <a:p>
            <a:pPr lvl="1"/>
            <a:r>
              <a:rPr lang="en" altLang="zh-CN" sz="1600" dirty="0" err="1"/>
              <a:t>onHorizontalDragUpdate</a:t>
            </a:r>
            <a:r>
              <a:rPr lang="en" altLang="zh-CN" sz="1600" dirty="0"/>
              <a:t> — </a:t>
            </a:r>
            <a:r>
              <a:rPr lang="zh-CN" altLang="en-US" sz="1600" dirty="0"/>
              <a:t>接触了屏幕，并继续在水平方向移动。</a:t>
            </a:r>
          </a:p>
          <a:p>
            <a:pPr lvl="1"/>
            <a:r>
              <a:rPr lang="en" altLang="zh-CN" sz="1600" dirty="0" err="1"/>
              <a:t>onHorizontalDragEnd</a:t>
            </a:r>
            <a:r>
              <a:rPr lang="en" altLang="zh-CN" sz="1600" dirty="0"/>
              <a:t> — </a:t>
            </a:r>
            <a:r>
              <a:rPr lang="zh-CN" altLang="en-US" sz="1600" dirty="0"/>
              <a:t>之前接触屏幕并水平移动的触摸点与屏幕分离。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4072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26288" y="207933"/>
            <a:ext cx="6983809" cy="1006136"/>
            <a:chOff x="226288" y="207933"/>
            <a:chExt cx="6983809" cy="100613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537410" y="446334"/>
              <a:ext cx="546322" cy="458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三</a:t>
              </a:r>
            </a:p>
          </p:txBody>
        </p:sp>
        <p:sp>
          <p:nvSpPr>
            <p:cNvPr id="1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910852" cy="60523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Flutter—</a:t>
              </a:r>
              <a:r>
                <a:rPr kumimoji="1"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访问本地功能</a:t>
              </a:r>
              <a:endPara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EEFA2BD-321A-3C42-9E3A-4ECEB1D65A49}"/>
              </a:ext>
            </a:extLst>
          </p:cNvPr>
          <p:cNvSpPr txBox="1"/>
          <p:nvPr/>
        </p:nvSpPr>
        <p:spPr>
          <a:xfrm>
            <a:off x="1178804" y="1214069"/>
            <a:ext cx="9238426" cy="48345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dirty="0"/>
              <a:t>我怎么访问 </a:t>
            </a:r>
            <a:r>
              <a:rPr lang="en" altLang="zh-CN" dirty="0"/>
              <a:t>GPS </a:t>
            </a:r>
            <a:r>
              <a:rPr lang="zh-CN" altLang="en-US" dirty="0"/>
              <a:t>传感器？</a:t>
            </a:r>
          </a:p>
          <a:p>
            <a:r>
              <a:rPr lang="zh-CN" altLang="en-US" dirty="0"/>
              <a:t>使用 </a:t>
            </a:r>
            <a:r>
              <a:rPr lang="en" altLang="zh-CN" dirty="0">
                <a:hlinkClick r:id="rId4"/>
              </a:rPr>
              <a:t>location</a:t>
            </a:r>
            <a:r>
              <a:rPr lang="en" altLang="zh-CN" dirty="0"/>
              <a:t> </a:t>
            </a:r>
            <a:r>
              <a:rPr lang="zh-CN" altLang="en-US" dirty="0"/>
              <a:t>社区插件。</a:t>
            </a:r>
          </a:p>
          <a:p>
            <a:r>
              <a:rPr lang="zh-CN" altLang="en-US" dirty="0"/>
              <a:t>我怎么访问摄像头？</a:t>
            </a:r>
          </a:p>
          <a:p>
            <a:r>
              <a:rPr lang="en" altLang="zh-CN" dirty="0">
                <a:hlinkClick r:id="rId5"/>
              </a:rPr>
              <a:t>image_picker</a:t>
            </a:r>
            <a:r>
              <a:rPr lang="en" altLang="zh-CN" dirty="0"/>
              <a:t> </a:t>
            </a:r>
            <a:r>
              <a:rPr lang="zh-CN" altLang="en-US" dirty="0"/>
              <a:t>在访问摄像头时非常常用。</a:t>
            </a:r>
          </a:p>
          <a:p>
            <a:r>
              <a:rPr lang="zh-CN" altLang="en-US" dirty="0"/>
              <a:t>我怎么登录 </a:t>
            </a:r>
            <a:r>
              <a:rPr lang="en" altLang="zh-CN" dirty="0"/>
              <a:t>Facebook</a:t>
            </a:r>
            <a:r>
              <a:rPr lang="zh-CN" altLang="en" dirty="0"/>
              <a:t>？</a:t>
            </a:r>
          </a:p>
          <a:p>
            <a:r>
              <a:rPr lang="zh-CN" altLang="en-US" dirty="0"/>
              <a:t>登录 </a:t>
            </a:r>
            <a:r>
              <a:rPr lang="en" altLang="zh-CN" dirty="0"/>
              <a:t>Facebook </a:t>
            </a:r>
            <a:r>
              <a:rPr lang="zh-CN" altLang="en-US" dirty="0"/>
              <a:t>可以使用 </a:t>
            </a:r>
            <a:r>
              <a:rPr lang="en" altLang="zh-CN" dirty="0">
                <a:hlinkClick r:id="rId6"/>
              </a:rPr>
              <a:t>flutter_facebook_login</a:t>
            </a:r>
            <a:r>
              <a:rPr lang="en" altLang="zh-CN" dirty="0"/>
              <a:t> </a:t>
            </a:r>
            <a:r>
              <a:rPr lang="zh-CN" altLang="en-US" dirty="0"/>
              <a:t>社区插件。</a:t>
            </a:r>
          </a:p>
          <a:p>
            <a:r>
              <a:rPr lang="zh-CN" altLang="en-US" dirty="0"/>
              <a:t>我怎么使用 </a:t>
            </a:r>
            <a:r>
              <a:rPr lang="en" altLang="zh-CN" dirty="0"/>
              <a:t>Firebase </a:t>
            </a:r>
            <a:r>
              <a:rPr lang="zh-CN" altLang="en-US" dirty="0"/>
              <a:t>特性？</a:t>
            </a:r>
          </a:p>
          <a:p>
            <a:r>
              <a:rPr lang="zh-CN" altLang="en-US" dirty="0"/>
              <a:t>大多数 </a:t>
            </a:r>
            <a:r>
              <a:rPr lang="en" altLang="zh-CN" dirty="0"/>
              <a:t>Firebase </a:t>
            </a:r>
            <a:r>
              <a:rPr lang="zh-CN" altLang="en-US" dirty="0"/>
              <a:t>特性被  </a:t>
            </a:r>
            <a:r>
              <a:rPr lang="en" altLang="zh-CN" dirty="0">
                <a:hlinkClick r:id="rId7"/>
              </a:rPr>
              <a:t>first party plugins</a:t>
            </a:r>
            <a:r>
              <a:rPr lang="en" altLang="zh-CN" dirty="0"/>
              <a:t> </a:t>
            </a:r>
            <a:r>
              <a:rPr lang="zh-CN" altLang="en-US" dirty="0"/>
              <a:t>包含了。这些第一方插件由 </a:t>
            </a:r>
            <a:r>
              <a:rPr lang="en" altLang="zh-CN" dirty="0"/>
              <a:t>Flutter </a:t>
            </a:r>
            <a:r>
              <a:rPr lang="zh-CN" altLang="en-US" dirty="0"/>
              <a:t>团队维护：</a:t>
            </a:r>
          </a:p>
          <a:p>
            <a:r>
              <a:rPr lang="en" altLang="zh-CN" dirty="0">
                <a:hlinkClick r:id="rId8"/>
              </a:rPr>
              <a:t>firebase_admob</a:t>
            </a:r>
            <a:r>
              <a:rPr lang="en" altLang="zh-CN" dirty="0"/>
              <a:t> for Firebase </a:t>
            </a:r>
            <a:r>
              <a:rPr lang="en" altLang="zh-CN" dirty="0" err="1"/>
              <a:t>AdMob</a:t>
            </a:r>
            <a:endParaRPr lang="en" altLang="zh-CN" dirty="0"/>
          </a:p>
          <a:p>
            <a:r>
              <a:rPr lang="en" altLang="zh-CN" dirty="0">
                <a:hlinkClick r:id="rId9"/>
              </a:rPr>
              <a:t>firebase_analytics</a:t>
            </a:r>
            <a:r>
              <a:rPr lang="en" altLang="zh-CN" dirty="0"/>
              <a:t> for Firebase Analytics</a:t>
            </a:r>
          </a:p>
          <a:p>
            <a:r>
              <a:rPr lang="en" altLang="zh-CN" dirty="0">
                <a:hlinkClick r:id="rId10"/>
              </a:rPr>
              <a:t>firebase_auth</a:t>
            </a:r>
            <a:r>
              <a:rPr lang="en" altLang="zh-CN" dirty="0"/>
              <a:t> for Firebase </a:t>
            </a:r>
            <a:r>
              <a:rPr lang="en" altLang="zh-CN" dirty="0" err="1"/>
              <a:t>Auth</a:t>
            </a:r>
            <a:endParaRPr lang="en" altLang="zh-CN" dirty="0"/>
          </a:p>
          <a:p>
            <a:r>
              <a:rPr lang="en" altLang="zh-CN" dirty="0">
                <a:hlinkClick r:id="rId11"/>
              </a:rPr>
              <a:t>firebase_core</a:t>
            </a:r>
            <a:r>
              <a:rPr lang="en" altLang="zh-CN" dirty="0"/>
              <a:t> for Firebase’s Core package</a:t>
            </a:r>
          </a:p>
          <a:p>
            <a:r>
              <a:rPr lang="en" altLang="zh-CN" dirty="0">
                <a:hlinkClick r:id="rId12"/>
              </a:rPr>
              <a:t>firebase_database</a:t>
            </a:r>
            <a:r>
              <a:rPr lang="en" altLang="zh-CN" dirty="0"/>
              <a:t> for Firebase RTDB</a:t>
            </a:r>
          </a:p>
          <a:p>
            <a:r>
              <a:rPr lang="en" altLang="zh-CN" dirty="0">
                <a:hlinkClick r:id="rId13"/>
              </a:rPr>
              <a:t>firebase_storage</a:t>
            </a:r>
            <a:r>
              <a:rPr lang="en" altLang="zh-CN" dirty="0"/>
              <a:t> for Firebase Cloud Storage</a:t>
            </a:r>
          </a:p>
          <a:p>
            <a:r>
              <a:rPr lang="en" altLang="zh-CN" dirty="0">
                <a:hlinkClick r:id="rId14"/>
              </a:rPr>
              <a:t>firebase_messaging</a:t>
            </a:r>
            <a:r>
              <a:rPr lang="en" altLang="zh-CN" dirty="0"/>
              <a:t> for Firebase Messaging (FCM)</a:t>
            </a:r>
          </a:p>
          <a:p>
            <a:r>
              <a:rPr lang="en" altLang="zh-CN" dirty="0">
                <a:hlinkClick r:id="rId15"/>
              </a:rPr>
              <a:t>cloud_firestore</a:t>
            </a:r>
            <a:r>
              <a:rPr lang="en" altLang="zh-CN" dirty="0"/>
              <a:t> for Firebase Cloud </a:t>
            </a:r>
            <a:r>
              <a:rPr lang="en" altLang="zh-CN" dirty="0" err="1"/>
              <a:t>Firestore</a:t>
            </a:r>
            <a:endParaRPr lang="en" altLang="zh-CN" dirty="0"/>
          </a:p>
          <a:p>
            <a:pPr>
              <a:lnSpc>
                <a:spcPct val="120000"/>
              </a:lnSpc>
            </a:pP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48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30E4FC9-6C34-4810-A8B9-CC7AC4FE08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" y="1240"/>
            <a:ext cx="12187592" cy="6855520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95427" y="610668"/>
            <a:ext cx="1492716" cy="11103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5400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目录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A78E866F-D431-944A-BF1C-3515DB82D166}"/>
              </a:ext>
            </a:extLst>
          </p:cNvPr>
          <p:cNvSpPr/>
          <p:nvPr/>
        </p:nvSpPr>
        <p:spPr>
          <a:xfrm>
            <a:off x="3752135" y="3008023"/>
            <a:ext cx="3509332" cy="521970"/>
          </a:xfrm>
          <a:prstGeom prst="rect">
            <a:avLst/>
          </a:prstGeom>
          <a:ln>
            <a:noFill/>
          </a:ln>
        </p:spPr>
        <p:txBody>
          <a:bodyPr vert="horz" wrap="square">
            <a:spAutoFit/>
          </a:bodyPr>
          <a:lstStyle/>
          <a:p>
            <a:r>
              <a:rPr lang="zh-CN" altLang="en-US" sz="2800" b="1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简析</a:t>
            </a:r>
            <a:r>
              <a:rPr lang="en-US" altLang="zh-CN" sz="2800" b="1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dart</a:t>
            </a:r>
            <a:r>
              <a:rPr lang="zh-CN" altLang="en-US" sz="2800" b="1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语法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76F3C3FA-B403-2149-9355-D364CFC2404E}"/>
              </a:ext>
            </a:extLst>
          </p:cNvPr>
          <p:cNvSpPr/>
          <p:nvPr/>
        </p:nvSpPr>
        <p:spPr>
          <a:xfrm>
            <a:off x="3752135" y="2015600"/>
            <a:ext cx="3509332" cy="521970"/>
          </a:xfrm>
          <a:prstGeom prst="rect">
            <a:avLst/>
          </a:prstGeom>
          <a:ln>
            <a:noFill/>
          </a:ln>
        </p:spPr>
        <p:txBody>
          <a:bodyPr vert="horz" wrap="square">
            <a:spAutoFit/>
          </a:bodyPr>
          <a:lstStyle/>
          <a:p>
            <a:r>
              <a:rPr lang="zh-CN" altLang="en-US" sz="2800" b="1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了解</a:t>
            </a:r>
            <a:r>
              <a:rPr lang="en-US" altLang="zh-CN" sz="2800" b="1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Flutter</a:t>
            </a:r>
            <a:endParaRPr lang="zh-CN" altLang="en-US" sz="2800" b="1" dirty="0">
              <a:latin typeface="方正黑体简体" panose="03000509000000000000" pitchFamily="65" charset="-122"/>
              <a:ea typeface="方正黑体简体" panose="03000509000000000000" pitchFamily="65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EA1CBC6D-26A2-E84D-AAA6-92ADB9FE8F9F}"/>
              </a:ext>
            </a:extLst>
          </p:cNvPr>
          <p:cNvSpPr/>
          <p:nvPr/>
        </p:nvSpPr>
        <p:spPr>
          <a:xfrm>
            <a:off x="3752135" y="4000447"/>
            <a:ext cx="3509332" cy="521970"/>
          </a:xfrm>
          <a:prstGeom prst="rect">
            <a:avLst/>
          </a:prstGeom>
          <a:ln>
            <a:noFill/>
          </a:ln>
        </p:spPr>
        <p:txBody>
          <a:bodyPr vert="horz" wrap="square">
            <a:spAutoFit/>
          </a:bodyPr>
          <a:lstStyle/>
          <a:p>
            <a:r>
              <a:rPr lang="en-US" altLang="zh-CN" sz="2800" b="1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flutter</a:t>
            </a:r>
            <a:r>
              <a:rPr lang="zh-CN" altLang="en-US" sz="2800" b="1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快速入手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217D70A-1668-2A4F-8179-568DB28FAAE5}"/>
              </a:ext>
            </a:extLst>
          </p:cNvPr>
          <p:cNvSpPr txBox="1"/>
          <p:nvPr/>
        </p:nvSpPr>
        <p:spPr>
          <a:xfrm>
            <a:off x="2982351" y="2015600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ea typeface="方正黑体简体" panose="03000509000000000000" pitchFamily="65" charset="-122"/>
              </a:rPr>
              <a:t>01</a:t>
            </a:r>
            <a:endParaRPr lang="zh-CN" altLang="en-US" sz="3200" b="1" dirty="0">
              <a:ea typeface="方正黑体简体" panose="03000509000000000000" pitchFamily="65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3D97C98-AB91-7C43-A592-D29E9286CFF0}"/>
              </a:ext>
            </a:extLst>
          </p:cNvPr>
          <p:cNvSpPr txBox="1"/>
          <p:nvPr/>
        </p:nvSpPr>
        <p:spPr>
          <a:xfrm>
            <a:off x="2982351" y="2962443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ea typeface="方正黑体简体" panose="03000509000000000000" pitchFamily="65" charset="-122"/>
              </a:rPr>
              <a:t>02</a:t>
            </a:r>
            <a:endParaRPr lang="zh-CN" altLang="en-US" sz="3200" b="1" dirty="0">
              <a:ea typeface="方正黑体简体" panose="03000509000000000000" pitchFamily="65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7416FD8-EA8F-7E47-90C3-7069D9267A6D}"/>
              </a:ext>
            </a:extLst>
          </p:cNvPr>
          <p:cNvSpPr txBox="1"/>
          <p:nvPr/>
        </p:nvSpPr>
        <p:spPr>
          <a:xfrm>
            <a:off x="2964821" y="3934622"/>
            <a:ext cx="661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ea typeface="方正黑体简体" panose="03000509000000000000" pitchFamily="65" charset="-122"/>
              </a:rPr>
              <a:t>03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06499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6" b="13913"/>
          <a:stretch/>
        </p:blipFill>
        <p:spPr bwMode="auto">
          <a:xfrm>
            <a:off x="9728366" y="3837604"/>
            <a:ext cx="2463634" cy="3021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7" name="组合 16"/>
          <p:cNvGrpSpPr/>
          <p:nvPr/>
        </p:nvGrpSpPr>
        <p:grpSpPr>
          <a:xfrm>
            <a:off x="226288" y="302526"/>
            <a:ext cx="6638732" cy="1006136"/>
            <a:chOff x="226288" y="207933"/>
            <a:chExt cx="6638732" cy="1006136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9" name="文本框 18"/>
            <p:cNvSpPr txBox="1"/>
            <p:nvPr/>
          </p:nvSpPr>
          <p:spPr>
            <a:xfrm>
              <a:off x="537410" y="446334"/>
              <a:ext cx="546322" cy="458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叁</a:t>
              </a:r>
            </a:p>
          </p:txBody>
        </p:sp>
        <p:sp>
          <p:nvSpPr>
            <p:cNvPr id="2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数据库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993C0D96-A682-394E-93A8-569B5D62978D}"/>
              </a:ext>
            </a:extLst>
          </p:cNvPr>
          <p:cNvSpPr txBox="1"/>
          <p:nvPr/>
        </p:nvSpPr>
        <p:spPr>
          <a:xfrm>
            <a:off x="1363660" y="2694327"/>
            <a:ext cx="3435364" cy="40254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" altLang="zh-CN" dirty="0">
                <a:solidFill>
                  <a:schemeClr val="tx1">
                    <a:lumMod val="75000"/>
                    <a:lumOff val="25000"/>
                  </a:schemeClr>
                </a:solidFill>
                <a:hlinkClick r:id="rId6"/>
              </a:rPr>
              <a:t>https://github.com/tekartik/sqflite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F2A1AA7-DD32-7C43-8160-00216BB492BC}"/>
              </a:ext>
            </a:extLst>
          </p:cNvPr>
          <p:cNvSpPr txBox="1"/>
          <p:nvPr/>
        </p:nvSpPr>
        <p:spPr>
          <a:xfrm>
            <a:off x="1363660" y="1617477"/>
            <a:ext cx="3763274" cy="8790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目前官方推荐使用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sqflite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数据库框架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Sqflite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是对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sqlite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的封装，链接如下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9113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884E619-2BC2-4C05-BED2-D7B90CA6C6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" y="1240"/>
            <a:ext cx="12187592" cy="6855520"/>
          </a:xfrm>
          <a:prstGeom prst="rect">
            <a:avLst/>
          </a:prstGeom>
        </p:spPr>
      </p:pic>
      <p:pic>
        <p:nvPicPr>
          <p:cNvPr id="27" name="图片 3074" descr="题字">
            <a:extLst>
              <a:ext uri="{FF2B5EF4-FFF2-40B4-BE49-F238E27FC236}">
                <a16:creationId xmlns:a16="http://schemas.microsoft.com/office/drawing/2014/main" id="{091C1EBC-6E03-40BD-A029-E0C8A5029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64" t="33194" b="23750"/>
          <a:stretch>
            <a:fillRect/>
          </a:stretch>
        </p:blipFill>
        <p:spPr bwMode="auto">
          <a:xfrm>
            <a:off x="6969188" y="2021848"/>
            <a:ext cx="3082494" cy="2407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_14">
            <a:extLst>
              <a:ext uri="{FF2B5EF4-FFF2-40B4-BE49-F238E27FC236}">
                <a16:creationId xmlns:a16="http://schemas.microsoft.com/office/drawing/2014/main" id="{6FE4AEAB-2C17-4148-A55A-9CA083BAD4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2709" y="1448611"/>
            <a:ext cx="2069815" cy="1802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9598" spc="600" dirty="0">
                <a:solidFill>
                  <a:srgbClr val="44546A">
                    <a:lumMod val="50000"/>
                  </a:srgbClr>
                </a:solidFill>
                <a:latin typeface="+mn-lt"/>
                <a:ea typeface="+mn-ea"/>
                <a:cs typeface="+mn-ea"/>
                <a:sym typeface="+mn-lt"/>
              </a:rPr>
              <a:t>谢</a:t>
            </a:r>
          </a:p>
        </p:txBody>
      </p:sp>
      <p:sp>
        <p:nvSpPr>
          <p:cNvPr id="29" name="_14">
            <a:extLst>
              <a:ext uri="{FF2B5EF4-FFF2-40B4-BE49-F238E27FC236}">
                <a16:creationId xmlns:a16="http://schemas.microsoft.com/office/drawing/2014/main" id="{6F4A45FE-E57D-4AE5-A6B6-18F0007A3B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6753" y="2704368"/>
            <a:ext cx="2069815" cy="1865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8798" spc="600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观</a:t>
            </a:r>
            <a:endParaRPr lang="zh-CN" altLang="zh-CN" sz="8798" spc="600" dirty="0">
              <a:solidFill>
                <a:srgbClr val="C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0" name="_14">
            <a:extLst>
              <a:ext uri="{FF2B5EF4-FFF2-40B4-BE49-F238E27FC236}">
                <a16:creationId xmlns:a16="http://schemas.microsoft.com/office/drawing/2014/main" id="{53425B95-908F-4BD6-A9BC-07DF54F955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0435" y="2735791"/>
            <a:ext cx="2069815" cy="1802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8798" spc="600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看</a:t>
            </a:r>
            <a:r>
              <a:rPr lang="en-US" altLang="zh-CN" sz="8798" spc="600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!</a:t>
            </a:r>
            <a:endParaRPr lang="zh-CN" altLang="zh-CN" sz="8798" spc="600" dirty="0">
              <a:solidFill>
                <a:srgbClr val="C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_14">
            <a:extLst>
              <a:ext uri="{FF2B5EF4-FFF2-40B4-BE49-F238E27FC236}">
                <a16:creationId xmlns:a16="http://schemas.microsoft.com/office/drawing/2014/main" id="{202790F4-65EF-4019-950C-CAC84F3C4A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6049" y="1467657"/>
            <a:ext cx="2069815" cy="1802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9598" spc="600" dirty="0">
                <a:solidFill>
                  <a:srgbClr val="44546A">
                    <a:lumMod val="50000"/>
                  </a:srgbClr>
                </a:solidFill>
                <a:latin typeface="+mn-lt"/>
                <a:ea typeface="+mn-ea"/>
                <a:cs typeface="+mn-ea"/>
                <a:sym typeface="+mn-lt"/>
              </a:rPr>
              <a:t>谢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3224802-5477-4BE9-A679-1E316249CF3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226" y="3292976"/>
            <a:ext cx="719940" cy="85511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F8AC944-F46E-4D68-85F1-4D7D527782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766" y="277547"/>
            <a:ext cx="1552781" cy="137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598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1000">
        <p14:ripple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5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6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7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2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3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4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5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325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8AA087-99C9-476E-A1BB-7A754B4880A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829" y="2873829"/>
            <a:ext cx="3984171" cy="3984171"/>
          </a:xfrm>
          <a:prstGeom prst="rect">
            <a:avLst/>
          </a:prstGeom>
        </p:spPr>
      </p:pic>
      <p:sp>
        <p:nvSpPr>
          <p:cNvPr id="5" name="文本框 6">
            <a:extLst>
              <a:ext uri="{FF2B5EF4-FFF2-40B4-BE49-F238E27FC236}">
                <a16:creationId xmlns:a16="http://schemas.microsoft.com/office/drawing/2014/main" id="{CEA37F75-D1CD-4EE6-9393-FCD44964EB49}"/>
              </a:ext>
            </a:extLst>
          </p:cNvPr>
          <p:cNvSpPr txBox="1"/>
          <p:nvPr/>
        </p:nvSpPr>
        <p:spPr>
          <a:xfrm>
            <a:off x="8876661" y="1389089"/>
            <a:ext cx="1762770" cy="20106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666" dirty="0">
                <a:solidFill>
                  <a:srgbClr val="FFFFFF"/>
                </a:solidFill>
                <a:cs typeface="+mn-ea"/>
                <a:sym typeface="+mn-lt"/>
              </a:rPr>
              <a:t>壹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378A013E-F35C-454E-8DBB-E5EEA7A3F016}"/>
              </a:ext>
            </a:extLst>
          </p:cNvPr>
          <p:cNvGrpSpPr/>
          <p:nvPr/>
        </p:nvGrpSpPr>
        <p:grpSpPr>
          <a:xfrm>
            <a:off x="226288" y="207933"/>
            <a:ext cx="6638732" cy="1006136"/>
            <a:chOff x="226288" y="207933"/>
            <a:chExt cx="6638732" cy="1006136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F04D07E1-7CA4-2747-8DA7-4F201F7DD7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78451113-B135-EF49-A555-B03A06203A32}"/>
                </a:ext>
              </a:extLst>
            </p:cNvPr>
            <p:cNvSpPr txBox="1"/>
            <p:nvPr/>
          </p:nvSpPr>
          <p:spPr>
            <a:xfrm>
              <a:off x="537410" y="446334"/>
              <a:ext cx="546322" cy="469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壹</a:t>
              </a:r>
            </a:p>
          </p:txBody>
        </p:sp>
        <p:sp>
          <p:nvSpPr>
            <p:cNvPr id="16" name="矩形 5">
              <a:extLst>
                <a:ext uri="{FF2B5EF4-FFF2-40B4-BE49-F238E27FC236}">
                  <a16:creationId xmlns:a16="http://schemas.microsoft.com/office/drawing/2014/main" id="{F167E61B-7F9C-3848-B757-7F66B52D5DA3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什么是</a:t>
              </a: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Flutter?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F83A6788-582A-BC46-9651-AA6304AF119B}"/>
              </a:ext>
            </a:extLst>
          </p:cNvPr>
          <p:cNvSpPr txBox="1"/>
          <p:nvPr/>
        </p:nvSpPr>
        <p:spPr>
          <a:xfrm>
            <a:off x="1589649" y="1396554"/>
            <a:ext cx="9551963" cy="212410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745200">
              <a:lnSpc>
                <a:spcPct val="120000"/>
              </a:lnSpc>
            </a:pPr>
            <a:r>
              <a:rPr lang="en-US" altLang="zh-CN" sz="2800" b="1" dirty="0"/>
              <a:t>Flutter</a:t>
            </a:r>
            <a:r>
              <a:rPr lang="zh-CN" altLang="zh-CN" sz="2800" b="1" dirty="0"/>
              <a:t>框架</a:t>
            </a:r>
            <a:r>
              <a:rPr lang="en-US" altLang="zh-CN" sz="2800" b="1" dirty="0"/>
              <a:t>_</a:t>
            </a:r>
            <a:r>
              <a:rPr lang="zh-CN" altLang="zh-CN" sz="2800" b="1" dirty="0"/>
              <a:t>谷歌推出的跨平台</a:t>
            </a:r>
            <a:r>
              <a:rPr lang="en-US" altLang="zh-CN" sz="2800" b="1" dirty="0"/>
              <a:t>iOS</a:t>
            </a:r>
            <a:r>
              <a:rPr lang="zh-CN" altLang="zh-CN" sz="2800" b="1" dirty="0"/>
              <a:t>和</a:t>
            </a:r>
            <a:r>
              <a:rPr lang="en-US" altLang="zh-CN" sz="2800" b="1" dirty="0"/>
              <a:t>android</a:t>
            </a:r>
            <a:r>
              <a:rPr lang="zh-CN" altLang="zh-CN" sz="2800" b="1" dirty="0"/>
              <a:t>高质量的原生</a:t>
            </a:r>
            <a:r>
              <a:rPr lang="en-US" altLang="zh-CN" sz="2800" b="1" dirty="0"/>
              <a:t>UI</a:t>
            </a:r>
            <a:r>
              <a:rPr lang="zh-CN" altLang="zh-CN" sz="2800" b="1" dirty="0"/>
              <a:t>框架</a:t>
            </a:r>
            <a:r>
              <a:rPr lang="zh-CN" altLang="en-US" sz="2800" b="1" dirty="0"/>
              <a:t>。采用的是响应式框架构建，中心思想是用</a:t>
            </a:r>
            <a:r>
              <a:rPr lang="en-US" altLang="zh-CN" sz="2800" b="1" dirty="0"/>
              <a:t>widget</a:t>
            </a:r>
            <a:r>
              <a:rPr lang="zh-CN" altLang="en-US" sz="2800" b="1" dirty="0"/>
              <a:t>构建你的</a:t>
            </a:r>
            <a:r>
              <a:rPr lang="en-US" altLang="zh-CN" sz="2800" b="1" dirty="0"/>
              <a:t>UI</a:t>
            </a:r>
            <a:r>
              <a:rPr lang="zh-CN" altLang="en-US" sz="2800" b="1" dirty="0"/>
              <a:t>。开发语言为</a:t>
            </a:r>
            <a:r>
              <a:rPr lang="en-US" altLang="zh-CN" sz="2800" b="1" dirty="0"/>
              <a:t>dart</a:t>
            </a:r>
            <a:r>
              <a:rPr lang="zh-CN" altLang="en-US" sz="2800" b="1" dirty="0"/>
              <a:t>语言，目前</a:t>
            </a:r>
            <a:r>
              <a:rPr lang="en-US" altLang="zh-CN" sz="2800" b="1" dirty="0"/>
              <a:t>flutter</a:t>
            </a:r>
            <a:r>
              <a:rPr lang="zh-CN" altLang="en-US" sz="2800" b="1" dirty="0"/>
              <a:t>可以使用如下三个</a:t>
            </a:r>
            <a:r>
              <a:rPr lang="en-US" altLang="zh-CN" sz="2800" b="1" dirty="0"/>
              <a:t>IED</a:t>
            </a:r>
            <a:r>
              <a:rPr lang="zh-CN" altLang="en-US" sz="2800" b="1" dirty="0"/>
              <a:t>来开发程序</a:t>
            </a:r>
            <a:r>
              <a:rPr lang="en-US" altLang="zh-CN" sz="2800" b="1" dirty="0"/>
              <a:t>:</a:t>
            </a:r>
            <a:endParaRPr lang="zh-CN" altLang="zh-CN" sz="28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782DD78-305E-0141-A826-95FA909F17F7}"/>
              </a:ext>
            </a:extLst>
          </p:cNvPr>
          <p:cNvSpPr txBox="1"/>
          <p:nvPr/>
        </p:nvSpPr>
        <p:spPr>
          <a:xfrm>
            <a:off x="1692022" y="3804335"/>
            <a:ext cx="3360215" cy="138499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457200" lvl="0" indent="-457200" latinLnBrk="1">
              <a:buFont typeface="Wingdings" pitchFamily="2" charset="2"/>
              <a:buChar char="l"/>
            </a:pPr>
            <a:r>
              <a:rPr lang="en-US" altLang="zh-CN" sz="2800" dirty="0"/>
              <a:t>Android Studio</a:t>
            </a:r>
            <a:endParaRPr lang="zh-CN" altLang="zh-CN" sz="2800" dirty="0"/>
          </a:p>
          <a:p>
            <a:pPr marL="457200" lvl="0" indent="-457200" latinLnBrk="1">
              <a:buFont typeface="Wingdings" pitchFamily="2" charset="2"/>
              <a:buChar char="l"/>
            </a:pPr>
            <a:r>
              <a:rPr lang="en-US" altLang="zh-CN" sz="2800" dirty="0"/>
              <a:t>IntelliJ</a:t>
            </a:r>
            <a:r>
              <a:rPr lang="zh-CN" altLang="en-US" sz="2800" dirty="0"/>
              <a:t> </a:t>
            </a:r>
            <a:r>
              <a:rPr lang="en-US" altLang="zh-CN" sz="2800" dirty="0"/>
              <a:t>idea</a:t>
            </a:r>
            <a:endParaRPr lang="zh-CN" altLang="zh-CN" sz="2800" dirty="0"/>
          </a:p>
          <a:p>
            <a:pPr marL="457200" lvl="0" indent="-457200" latinLnBrk="1">
              <a:buFont typeface="Wingdings" pitchFamily="2" charset="2"/>
              <a:buChar char="l"/>
            </a:pPr>
            <a:r>
              <a:rPr lang="en-US" altLang="zh-CN" sz="2800" dirty="0"/>
              <a:t>Visual Studio Code</a:t>
            </a:r>
            <a:endParaRPr lang="zh-CN" altLang="zh-CN" sz="28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95073C2-B0CD-A843-9E01-9D2DAF2069E8}"/>
              </a:ext>
            </a:extLst>
          </p:cNvPr>
          <p:cNvSpPr txBox="1"/>
          <p:nvPr/>
        </p:nvSpPr>
        <p:spPr>
          <a:xfrm>
            <a:off x="1363660" y="5473674"/>
            <a:ext cx="3262047" cy="5729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2800" dirty="0">
                <a:solidFill>
                  <a:srgbClr val="FF0000"/>
                </a:solidFill>
              </a:rPr>
              <a:t>【</a:t>
            </a:r>
            <a:r>
              <a:rPr kumimoji="1" lang="zh-CN" altLang="en-US" sz="2800" dirty="0">
                <a:solidFill>
                  <a:srgbClr val="FF0000"/>
                </a:solidFill>
              </a:rPr>
              <a:t>注</a:t>
            </a:r>
            <a:r>
              <a:rPr kumimoji="1" lang="en-US" altLang="zh-CN" sz="2800" dirty="0">
                <a:solidFill>
                  <a:srgbClr val="FF0000"/>
                </a:solidFill>
              </a:rPr>
              <a:t>】XCode</a:t>
            </a:r>
            <a:r>
              <a:rPr kumimoji="1" lang="zh-CN" altLang="en-US" sz="2800" dirty="0">
                <a:solidFill>
                  <a:srgbClr val="FF0000"/>
                </a:solidFill>
              </a:rPr>
              <a:t>不支持</a:t>
            </a:r>
          </a:p>
        </p:txBody>
      </p:sp>
    </p:spTree>
    <p:extLst>
      <p:ext uri="{BB962C8B-B14F-4D97-AF65-F5344CB8AC3E}">
        <p14:creationId xmlns:p14="http://schemas.microsoft.com/office/powerpoint/2010/main" val="267387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6" b="13913"/>
          <a:stretch/>
        </p:blipFill>
        <p:spPr bwMode="auto">
          <a:xfrm>
            <a:off x="9728366" y="3837604"/>
            <a:ext cx="2463634" cy="3021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7" name="组合 16"/>
          <p:cNvGrpSpPr/>
          <p:nvPr/>
        </p:nvGrpSpPr>
        <p:grpSpPr>
          <a:xfrm>
            <a:off x="226288" y="207933"/>
            <a:ext cx="6638732" cy="1006136"/>
            <a:chOff x="226288" y="207933"/>
            <a:chExt cx="6638732" cy="1006136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9" name="文本框 18"/>
            <p:cNvSpPr txBox="1"/>
            <p:nvPr/>
          </p:nvSpPr>
          <p:spPr>
            <a:xfrm>
              <a:off x="537410" y="446334"/>
              <a:ext cx="546322" cy="469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壹</a:t>
              </a:r>
            </a:p>
          </p:txBody>
        </p:sp>
        <p:sp>
          <p:nvSpPr>
            <p:cNvPr id="2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优势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21A8170-F044-7C4F-995A-8321398756F8}"/>
              </a:ext>
            </a:extLst>
          </p:cNvPr>
          <p:cNvSpPr txBox="1"/>
          <p:nvPr/>
        </p:nvSpPr>
        <p:spPr>
          <a:xfrm>
            <a:off x="697315" y="1603717"/>
            <a:ext cx="8981177" cy="341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zh-CN" altLang="en-US" sz="2800" dirty="0"/>
              <a:t>支持热重载</a:t>
            </a:r>
            <a:endParaRPr kumimoji="1" lang="en-US" altLang="zh-CN" sz="2800" dirty="0"/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zh-CN" altLang="en-US" sz="2800" dirty="0"/>
              <a:t>内置</a:t>
            </a:r>
            <a:r>
              <a:rPr kumimoji="1" lang="en-US" altLang="zh-CN" sz="2800" dirty="0"/>
              <a:t>Material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Design</a:t>
            </a:r>
            <a:r>
              <a:rPr kumimoji="1" lang="zh-CN" altLang="en-US" sz="2800" dirty="0"/>
              <a:t>和</a:t>
            </a:r>
            <a:r>
              <a:rPr kumimoji="1" lang="en-US" altLang="zh-CN" sz="2800" dirty="0"/>
              <a:t>Cupertino</a:t>
            </a:r>
            <a:r>
              <a:rPr kumimoji="1" lang="zh-CN" altLang="en-US" sz="2800" dirty="0"/>
              <a:t>的</a:t>
            </a:r>
            <a:r>
              <a:rPr kumimoji="1" lang="en-US" altLang="zh-CN" sz="2800" dirty="0"/>
              <a:t>UI</a:t>
            </a:r>
            <a:r>
              <a:rPr kumimoji="1" lang="zh-CN" altLang="en-US" sz="2800" dirty="0"/>
              <a:t>，可定制的</a:t>
            </a:r>
            <a:r>
              <a:rPr kumimoji="1" lang="en" altLang="zh-CN" sz="2800" dirty="0"/>
              <a:t>UI</a:t>
            </a:r>
            <a:r>
              <a:rPr kumimoji="1" lang="zh-CN" altLang="en-US" sz="2800" dirty="0"/>
              <a:t>组件</a:t>
            </a:r>
            <a:endParaRPr kumimoji="1" lang="en-US" altLang="zh-CN" sz="2800" dirty="0"/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zh-CN" altLang="en-US" sz="2800" dirty="0"/>
              <a:t>支持访问本地功能和</a:t>
            </a:r>
            <a:r>
              <a:rPr kumimoji="1" lang="en-US" altLang="zh-CN" sz="2800" dirty="0"/>
              <a:t>SDK</a:t>
            </a:r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zh-CN" altLang="en-US" sz="2800" dirty="0"/>
              <a:t>性能更好，兼容性更好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6203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378A013E-F35C-454E-8DBB-E5EEA7A3F016}"/>
              </a:ext>
            </a:extLst>
          </p:cNvPr>
          <p:cNvGrpSpPr/>
          <p:nvPr/>
        </p:nvGrpSpPr>
        <p:grpSpPr>
          <a:xfrm>
            <a:off x="226288" y="207933"/>
            <a:ext cx="6638732" cy="1006136"/>
            <a:chOff x="226288" y="207933"/>
            <a:chExt cx="6638732" cy="1006136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F04D07E1-7CA4-2747-8DA7-4F201F7DD7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78451113-B135-EF49-A555-B03A06203A32}"/>
                </a:ext>
              </a:extLst>
            </p:cNvPr>
            <p:cNvSpPr txBox="1"/>
            <p:nvPr/>
          </p:nvSpPr>
          <p:spPr>
            <a:xfrm>
              <a:off x="537410" y="446334"/>
              <a:ext cx="546322" cy="469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壹</a:t>
              </a:r>
            </a:p>
          </p:txBody>
        </p:sp>
        <p:sp>
          <p:nvSpPr>
            <p:cNvPr id="16" name="矩形 5">
              <a:extLst>
                <a:ext uri="{FF2B5EF4-FFF2-40B4-BE49-F238E27FC236}">
                  <a16:creationId xmlns:a16="http://schemas.microsoft.com/office/drawing/2014/main" id="{F167E61B-7F9C-3848-B757-7F66B52D5DA3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与其他跨平台对比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05B17788-203D-5048-A708-9FA897F20497}"/>
              </a:ext>
            </a:extLst>
          </p:cNvPr>
          <p:cNvSpPr txBox="1"/>
          <p:nvPr/>
        </p:nvSpPr>
        <p:spPr>
          <a:xfrm>
            <a:off x="1299245" y="1118519"/>
            <a:ext cx="3428696" cy="40126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响应试图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引入虚拟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MOM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77209E7-BAB8-4A4C-A7E3-9C205C38BB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248" y="1608161"/>
            <a:ext cx="4191000" cy="9779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4DABB22-2BC5-364D-9A46-6109D2A908EE}"/>
              </a:ext>
            </a:extLst>
          </p:cNvPr>
          <p:cNvSpPr txBox="1"/>
          <p:nvPr/>
        </p:nvSpPr>
        <p:spPr>
          <a:xfrm>
            <a:off x="1363660" y="2805022"/>
            <a:ext cx="5243358" cy="40126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" altLang="zh-CN" dirty="0"/>
              <a:t>React Native</a:t>
            </a:r>
            <a:r>
              <a:rPr lang="en-US" altLang="zh-CN" dirty="0"/>
              <a:t>——</a:t>
            </a:r>
            <a:r>
              <a:rPr lang="zh-CN" altLang="en-US" dirty="0"/>
              <a:t>桥接，操控移动平台上的原生组件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40D5044-3077-014E-9F74-7CD96BF224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384" y="3387845"/>
            <a:ext cx="4165600" cy="12827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B5CB473-F942-CF45-97E8-E0F2622A7F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517" y="5519418"/>
            <a:ext cx="2171700" cy="93980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7F24FC43-798F-094F-968D-35C89C7DB24B}"/>
              </a:ext>
            </a:extLst>
          </p:cNvPr>
          <p:cNvSpPr txBox="1"/>
          <p:nvPr/>
        </p:nvSpPr>
        <p:spPr>
          <a:xfrm>
            <a:off x="1473857" y="4898766"/>
            <a:ext cx="2148986" cy="40126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/>
              <a:t>Flutter——</a:t>
            </a:r>
            <a:r>
              <a:rPr lang="zh-CN" altLang="en-US" dirty="0"/>
              <a:t>直接渲染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2EDD125-41A5-B34F-809B-936EEF341526}"/>
              </a:ext>
            </a:extLst>
          </p:cNvPr>
          <p:cNvSpPr txBox="1"/>
          <p:nvPr/>
        </p:nvSpPr>
        <p:spPr>
          <a:xfrm>
            <a:off x="4248443" y="5519418"/>
            <a:ext cx="7943557" cy="8049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457200">
              <a:lnSpc>
                <a:spcPct val="120000"/>
              </a:lnSpc>
            </a:pPr>
            <a:r>
              <a:rPr lang="zh-CN" altLang="en-US" sz="2000" dirty="0"/>
              <a:t> 在</a:t>
            </a:r>
            <a:r>
              <a:rPr lang="en" altLang="zh-CN" sz="2000" dirty="0"/>
              <a:t>Flutter</a:t>
            </a:r>
            <a:r>
              <a:rPr lang="zh-CN" altLang="en-US" sz="2000" dirty="0"/>
              <a:t>中，</a:t>
            </a:r>
            <a:r>
              <a:rPr lang="en" altLang="zh-CN" sz="2000" dirty="0"/>
              <a:t>UI</a:t>
            </a:r>
            <a:r>
              <a:rPr lang="zh-CN" altLang="en-US" sz="2000" dirty="0"/>
              <a:t>组件和渲染器直接集成到用户的应用程序中</a:t>
            </a:r>
            <a:r>
              <a:rPr lang="en-US" altLang="zh-CN" sz="2000" dirty="0"/>
              <a:t>,</a:t>
            </a:r>
            <a:r>
              <a:rPr lang="zh-CN" altLang="en-US" sz="2000" dirty="0"/>
              <a:t>不与系统</a:t>
            </a:r>
            <a:r>
              <a:rPr lang="en" altLang="zh-CN" sz="2000" dirty="0"/>
              <a:t>UI</a:t>
            </a:r>
            <a:r>
              <a:rPr lang="zh-CN" altLang="en-US" sz="2000" dirty="0"/>
              <a:t>组件进行交互，而是直接渲染到屏幕上，提升了使用性能</a:t>
            </a: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2" name="Picture 2" descr="\\Sy\e\我图PPT\00001PNG素材\中国风\横着的毛笔.png">
            <a:extLst>
              <a:ext uri="{FF2B5EF4-FFF2-40B4-BE49-F238E27FC236}">
                <a16:creationId xmlns:a16="http://schemas.microsoft.com/office/drawing/2014/main" id="{99A4F0D7-134B-5A4B-A1AE-B03085C69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06487">
            <a:off x="6410312" y="1525718"/>
            <a:ext cx="5697282" cy="1140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8676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226288" y="207933"/>
            <a:ext cx="6638732" cy="1006136"/>
            <a:chOff x="226288" y="207933"/>
            <a:chExt cx="6638732" cy="1006136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9" name="文本框 18"/>
            <p:cNvSpPr txBox="1"/>
            <p:nvPr/>
          </p:nvSpPr>
          <p:spPr>
            <a:xfrm>
              <a:off x="537410" y="446334"/>
              <a:ext cx="546322" cy="469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壹</a:t>
              </a:r>
            </a:p>
          </p:txBody>
        </p:sp>
        <p:sp>
          <p:nvSpPr>
            <p:cNvPr id="2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Flutter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核心内容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7B744562-68A7-3942-8AC4-04C1C2F09C9D}"/>
              </a:ext>
            </a:extLst>
          </p:cNvPr>
          <p:cNvSpPr txBox="1"/>
          <p:nvPr/>
        </p:nvSpPr>
        <p:spPr>
          <a:xfrm>
            <a:off x="2166424" y="1915668"/>
            <a:ext cx="5295873" cy="192193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457200" indent="-457200">
              <a:lnSpc>
                <a:spcPct val="200000"/>
              </a:lnSpc>
              <a:buFont typeface="Wingdings" pitchFamily="2" charset="2"/>
              <a:buChar char="Ø"/>
            </a:pPr>
            <a:r>
              <a:rPr kumimoji="1"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一切都是控件（</a:t>
            </a:r>
            <a:r>
              <a:rPr kumimoji="1"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</a:t>
            </a:r>
            <a:r>
              <a:rPr kumimoji="1" lang="en" altLang="zh-CN" sz="3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idget</a:t>
            </a:r>
            <a:r>
              <a:rPr kumimoji="1"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kumimoji="1"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3200" dirty="0"/>
              <a:t>组合大于继承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F560240-E7C2-4E44-A275-01C68E64E226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829" y="2873829"/>
            <a:ext cx="3984171" cy="39841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118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6" b="13913"/>
          <a:stretch/>
        </p:blipFill>
        <p:spPr bwMode="auto">
          <a:xfrm>
            <a:off x="9728366" y="3837604"/>
            <a:ext cx="2463634" cy="3021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7" name="组合 16"/>
          <p:cNvGrpSpPr/>
          <p:nvPr/>
        </p:nvGrpSpPr>
        <p:grpSpPr>
          <a:xfrm>
            <a:off x="226288" y="207933"/>
            <a:ext cx="6638732" cy="1006136"/>
            <a:chOff x="226288" y="207933"/>
            <a:chExt cx="6638732" cy="1006136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9" name="文本框 18"/>
            <p:cNvSpPr txBox="1"/>
            <p:nvPr/>
          </p:nvSpPr>
          <p:spPr>
            <a:xfrm>
              <a:off x="537410" y="446334"/>
              <a:ext cx="546322" cy="469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壹</a:t>
              </a:r>
            </a:p>
          </p:txBody>
        </p:sp>
        <p:sp>
          <p:nvSpPr>
            <p:cNvPr id="2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None/>
              </a:pPr>
              <a:r>
                <a:rPr kumimoji="1"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一切都是</a:t>
              </a:r>
              <a:r>
                <a:rPr kumimoji="1"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</a:t>
              </a:r>
              <a:r>
                <a:rPr kumimoji="1" lang="en" altLang="zh-CN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idget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21A8170-F044-7C4F-995A-8321398756F8}"/>
              </a:ext>
            </a:extLst>
          </p:cNvPr>
          <p:cNvSpPr txBox="1"/>
          <p:nvPr/>
        </p:nvSpPr>
        <p:spPr>
          <a:xfrm>
            <a:off x="1299245" y="1132587"/>
            <a:ext cx="9257448" cy="562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latinLnBrk="1">
              <a:lnSpc>
                <a:spcPct val="150000"/>
              </a:lnSpc>
            </a:pPr>
            <a:r>
              <a:rPr lang="zh-CN" altLang="en-US" sz="2800" dirty="0"/>
              <a:t>   控件是每个</a:t>
            </a:r>
            <a:r>
              <a:rPr lang="en" altLang="zh-CN" sz="2800" dirty="0"/>
              <a:t>Flutter</a:t>
            </a:r>
            <a:r>
              <a:rPr lang="zh-CN" altLang="en-US" sz="2800" dirty="0"/>
              <a:t>应用程序的基本构建块，与分离视图、控制器、布局和其他属性的框架不同，</a:t>
            </a:r>
            <a:r>
              <a:rPr lang="en" altLang="zh-CN" sz="2800" dirty="0"/>
              <a:t>Flutter</a:t>
            </a:r>
            <a:r>
              <a:rPr lang="zh-CN" altLang="en-US" sz="2800" dirty="0"/>
              <a:t>具有一致的统一对象模型：控件。</a:t>
            </a:r>
            <a:endParaRPr lang="en-US" altLang="zh-CN" sz="2800" dirty="0"/>
          </a:p>
          <a:p>
            <a:pPr indent="457200" latinLnBrk="1"/>
            <a:endParaRPr lang="zh-CN" altLang="en-US" sz="2800" dirty="0"/>
          </a:p>
          <a:p>
            <a:pPr latinLnBrk="1">
              <a:lnSpc>
                <a:spcPct val="150000"/>
              </a:lnSpc>
            </a:pPr>
            <a:r>
              <a:rPr lang="zh-CN" altLang="en-US" sz="2800" dirty="0"/>
              <a:t>一个控件可以定义：</a:t>
            </a:r>
          </a:p>
          <a:p>
            <a:pPr marL="457200" indent="-457200" latinLnBrk="1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/>
              <a:t>结构元素（比如按钮或菜单）</a:t>
            </a:r>
          </a:p>
          <a:p>
            <a:pPr marL="457200" indent="-457200" latinLnBrk="1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/>
              <a:t>风格元素（比如字体或颜色方案）</a:t>
            </a:r>
          </a:p>
          <a:p>
            <a:pPr marL="457200" indent="-457200" latinLnBrk="1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/>
              <a:t>布局的方面（比如填充）</a:t>
            </a:r>
          </a:p>
          <a:p>
            <a:pPr marL="457200" indent="-457200" latinLnBrk="1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/>
              <a:t>一些业务逻辑等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0874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6" b="13913"/>
          <a:stretch/>
        </p:blipFill>
        <p:spPr bwMode="auto">
          <a:xfrm>
            <a:off x="9728366" y="3837604"/>
            <a:ext cx="2463634" cy="3021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7" name="组合 16"/>
          <p:cNvGrpSpPr/>
          <p:nvPr/>
        </p:nvGrpSpPr>
        <p:grpSpPr>
          <a:xfrm>
            <a:off x="226288" y="207933"/>
            <a:ext cx="6638732" cy="1006136"/>
            <a:chOff x="226288" y="207933"/>
            <a:chExt cx="6638732" cy="1006136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9" name="文本框 18"/>
            <p:cNvSpPr txBox="1"/>
            <p:nvPr/>
          </p:nvSpPr>
          <p:spPr>
            <a:xfrm>
              <a:off x="537410" y="446334"/>
              <a:ext cx="546322" cy="469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壹</a:t>
              </a:r>
            </a:p>
          </p:txBody>
        </p:sp>
        <p:sp>
          <p:nvSpPr>
            <p:cNvPr id="2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721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None/>
              </a:pPr>
              <a:r>
                <a:rPr lang="zh-CN" altLang="en-US" dirty="0"/>
                <a:t>组合大于继承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677E6125-E582-0940-ADD5-A570738713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797" y="3173080"/>
            <a:ext cx="6070046" cy="337224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6D4D517-0FA6-9945-8DDF-5E1E53CAE2C7}"/>
              </a:ext>
            </a:extLst>
          </p:cNvPr>
          <p:cNvSpPr txBox="1"/>
          <p:nvPr/>
        </p:nvSpPr>
        <p:spPr>
          <a:xfrm>
            <a:off x="1363660" y="1390053"/>
            <a:ext cx="9369989" cy="16070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</a:t>
            </a: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Flutter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有继承语法，往往继承于</a:t>
            </a:r>
            <a:r>
              <a:rPr kumimoji="1" lang="en-US" altLang="zh-CN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wedgit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。自定义</a:t>
            </a: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UI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时，是以组合的的形式，创建根</a:t>
            </a: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widget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，而不是在子类中产生自定义的效果。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703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26288" y="207933"/>
            <a:ext cx="6638732" cy="1006136"/>
            <a:chOff x="226288" y="207933"/>
            <a:chExt cx="6638732" cy="100613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4F8AC944-F46E-4D68-85F1-4D7D52778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88" y="207933"/>
              <a:ext cx="1137372" cy="1006136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537410" y="446334"/>
              <a:ext cx="546322" cy="469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black"/>
                  </a:solidFill>
                  <a:cs typeface="+mn-ea"/>
                  <a:sym typeface="+mn-lt"/>
                </a:rPr>
                <a:t>贰</a:t>
              </a:r>
            </a:p>
          </p:txBody>
        </p:sp>
        <p:sp>
          <p:nvSpPr>
            <p:cNvPr id="13" name="矩形 5">
              <a:extLst>
                <a:ext uri="{FF2B5EF4-FFF2-40B4-BE49-F238E27FC236}">
                  <a16:creationId xmlns:a16="http://schemas.microsoft.com/office/drawing/2014/main" id="{70529095-5966-4101-A115-899590F96AE7}"/>
                </a:ext>
              </a:extLst>
            </p:cNvPr>
            <p:cNvSpPr/>
            <p:nvPr/>
          </p:nvSpPr>
          <p:spPr>
            <a:xfrm>
              <a:off x="1299245" y="366651"/>
              <a:ext cx="5565775" cy="60523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indent="0">
                <a:lnSpc>
                  <a:spcPct val="130000"/>
                </a:lnSpc>
                <a:spcBef>
                  <a:spcPct val="0"/>
                </a:spcBef>
                <a:buNone/>
              </a:pPr>
              <a:r>
                <a:rPr lang="en-US" altLang="zh-CN" b="1" dirty="0">
                  <a:latin typeface="方正黑体简体" panose="03000509000000000000" pitchFamily="65" charset="-122"/>
                  <a:ea typeface="方正黑体简体" panose="03000509000000000000" pitchFamily="65" charset="-122"/>
                </a:rPr>
                <a:t>dart</a:t>
              </a:r>
              <a:r>
                <a:rPr lang="zh-CN" altLang="en-US" b="1" dirty="0">
                  <a:latin typeface="方正黑体简体" panose="03000509000000000000" pitchFamily="65" charset="-122"/>
                  <a:ea typeface="方正黑体简体" panose="03000509000000000000" pitchFamily="65" charset="-122"/>
                </a:rPr>
                <a:t>语法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0B87088-2D3D-494E-B4A1-3E75DFDE1B90}"/>
              </a:ext>
            </a:extLst>
          </p:cNvPr>
          <p:cNvSpPr txBox="1"/>
          <p:nvPr/>
        </p:nvSpPr>
        <p:spPr>
          <a:xfrm>
            <a:off x="1363660" y="1393542"/>
            <a:ext cx="8864991" cy="341676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面向对象的一门语言，单继承，发布于</a:t>
            </a: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2011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</a:t>
            </a: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月</a:t>
            </a:r>
            <a:endParaRPr kumimoji="1" lang="en-US" altLang="zh-CN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语法与</a:t>
            </a: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语言类似</a:t>
            </a:r>
            <a:endParaRPr kumimoji="1" lang="en-US" altLang="zh-CN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用于</a:t>
            </a:r>
            <a:r>
              <a:rPr kumimoji="1" lang="en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</a:t>
            </a:r>
            <a:r>
              <a:rPr kumimoji="1" lang="zh-CN" altLang="e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服务器、移动应用和物联网等领域的开发</a:t>
            </a:r>
            <a:endParaRPr kumimoji="1" lang="en-US" altLang="zh-CN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2018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</a:t>
            </a: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月语言排行榜</a:t>
            </a: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21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名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3FD388B-675F-FD43-B967-641EE86C7808}"/>
              </a:ext>
            </a:extLst>
          </p:cNvPr>
          <p:cNvSpPr txBox="1"/>
          <p:nvPr/>
        </p:nvSpPr>
        <p:spPr>
          <a:xfrm>
            <a:off x="1377545" y="5333586"/>
            <a:ext cx="4104009" cy="5729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简析链接： </a:t>
            </a: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hlinkClick r:id="rId4"/>
              </a:rPr>
              <a:t>dart</a:t>
            </a: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hlinkClick r:id="rId4"/>
              </a:rPr>
              <a:t>语法简析</a:t>
            </a:r>
            <a:endParaRPr kumimoji="1" lang="zh-CN" alt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557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ULTRA_SCORM_COURSE_ID" val="79B40880-0C6C-4282-A1D0-666D76B26239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9CAC6EE6-A56A-4D48-BEFF-CA4AC0CACF42}"/>
  <p:tag name="GENSWF_ADVANCE_TIME" val="5"/>
  <p:tag name="ISPRING_CUSTOM_TIMING_USED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io1gjaki">
      <a:majorFont>
        <a:latin typeface="FZZhengHeiS-R-GB"/>
        <a:ea typeface="FZHei-B01S"/>
        <a:cs typeface=""/>
      </a:majorFont>
      <a:minorFont>
        <a:latin typeface="FZZhengHeiS-R-GB"/>
        <a:ea typeface="FZHei-B01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io1gjaki">
      <a:majorFont>
        <a:latin typeface="FZZhengHeiS-R-GB"/>
        <a:ea typeface="FZHei-B01S"/>
        <a:cs typeface=""/>
      </a:majorFont>
      <a:minorFont>
        <a:latin typeface="FZZhengHeiS-R-GB"/>
        <a:ea typeface="FZHei-B01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PT定制1801380800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84C33"/>
      </a:accent1>
      <a:accent2>
        <a:srgbClr val="4A9143"/>
      </a:accent2>
      <a:accent3>
        <a:srgbClr val="B22B27"/>
      </a:accent3>
      <a:accent4>
        <a:srgbClr val="01596F"/>
      </a:accent4>
      <a:accent5>
        <a:srgbClr val="E7E2DC"/>
      </a:accent5>
      <a:accent6>
        <a:srgbClr val="071D2B"/>
      </a:accent6>
      <a:hlink>
        <a:srgbClr val="0563C1"/>
      </a:hlink>
      <a:folHlink>
        <a:srgbClr val="954F72"/>
      </a:folHlink>
    </a:clrScheme>
    <a:fontScheme name="io1gjaki">
      <a:majorFont>
        <a:latin typeface="FZZhengHeiS-R-GB"/>
        <a:ea typeface="FZHei-B01S"/>
        <a:cs typeface=""/>
      </a:majorFont>
      <a:minorFont>
        <a:latin typeface="FZZhengHeiS-R-GB"/>
        <a:ea typeface="FZHei-B01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包图.potx" id="{0E725289-229C-43C3-8AAF-167EF6CE045D}" vid="{5C02C5FE-4E8B-4634-9A7C-04C9EA7895FB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3118</TotalTime>
  <Words>899</Words>
  <Application>Microsoft Macintosh PowerPoint</Application>
  <PresentationFormat>宽屏</PresentationFormat>
  <Paragraphs>180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21</vt:i4>
      </vt:variant>
    </vt:vector>
  </HeadingPairs>
  <TitlesOfParts>
    <vt:vector size="37" baseType="lpstr">
      <vt:lpstr>等线</vt:lpstr>
      <vt:lpstr>方正黑体简体</vt:lpstr>
      <vt:lpstr>宋体</vt:lpstr>
      <vt:lpstr>FZHei-B01S</vt:lpstr>
      <vt:lpstr>FZZhengHeiS-R-GB</vt:lpstr>
      <vt:lpstr>Heiti SC Medium</vt:lpstr>
      <vt:lpstr>ITC Avant Garde Std Bk</vt:lpstr>
      <vt:lpstr>Roboto Black</vt:lpstr>
      <vt:lpstr>Roboto Medium</vt:lpstr>
      <vt:lpstr>Source Sans Pro</vt:lpstr>
      <vt:lpstr>Arial</vt:lpstr>
      <vt:lpstr>Calibri</vt:lpstr>
      <vt:lpstr>Wingdings</vt:lpstr>
      <vt:lpstr>Office 主题</vt:lpstr>
      <vt:lpstr>Office Theme</vt:lpstr>
      <vt:lpstr>PPT定制1801380800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Oppppp 365</cp:lastModifiedBy>
  <cp:revision>257</cp:revision>
  <dcterms:created xsi:type="dcterms:W3CDTF">2016-05-09T13:01:27Z</dcterms:created>
  <dcterms:modified xsi:type="dcterms:W3CDTF">2018-08-30T05:35:45Z</dcterms:modified>
</cp:coreProperties>
</file>

<file path=docProps/thumbnail.jpeg>
</file>